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20"/>
  </p:notesMasterIdLst>
  <p:sldIdLst>
    <p:sldId id="306" r:id="rId5"/>
    <p:sldId id="307" r:id="rId6"/>
    <p:sldId id="308" r:id="rId7"/>
    <p:sldId id="315" r:id="rId8"/>
    <p:sldId id="314" r:id="rId9"/>
    <p:sldId id="309" r:id="rId10"/>
    <p:sldId id="316" r:id="rId11"/>
    <p:sldId id="320" r:id="rId12"/>
    <p:sldId id="317" r:id="rId13"/>
    <p:sldId id="318" r:id="rId14"/>
    <p:sldId id="319" r:id="rId15"/>
    <p:sldId id="321" r:id="rId16"/>
    <p:sldId id="322" r:id="rId17"/>
    <p:sldId id="304" r:id="rId18"/>
    <p:sldId id="3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B565D8C-1AF6-B8BA-7832-8BD962AA7F52}" name="Ezzini, Saad" initials="SE" userId="S::ezzini@lancaster.ac.uk::18156aaf-01cf-46f8-8d54-1a734706856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967" autoAdjust="0"/>
  </p:normalViewPr>
  <p:slideViewPr>
    <p:cSldViewPr snapToGrid="0">
      <p:cViewPr varScale="1">
        <p:scale>
          <a:sx n="95" d="100"/>
          <a:sy n="95" d="100"/>
        </p:scale>
        <p:origin x="206" y="72"/>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zzini, Saad" userId="18156aaf-01cf-46f8-8d54-1a734706856b" providerId="ADAL" clId="{FC13A4B4-615B-449F-8882-6207A2ABD230}"/>
    <pc:docChg chg="custSel modSld">
      <pc:chgData name="Ezzini, Saad" userId="18156aaf-01cf-46f8-8d54-1a734706856b" providerId="ADAL" clId="{FC13A4B4-615B-449F-8882-6207A2ABD230}" dt="2024-02-20T12:28:46.755" v="68" actId="113"/>
      <pc:docMkLst>
        <pc:docMk/>
      </pc:docMkLst>
      <pc:sldChg chg="modSp mod delCm modCm">
        <pc:chgData name="Ezzini, Saad" userId="18156aaf-01cf-46f8-8d54-1a734706856b" providerId="ADAL" clId="{FC13A4B4-615B-449F-8882-6207A2ABD230}" dt="2024-02-20T12:24:29.608" v="14" actId="20577"/>
        <pc:sldMkLst>
          <pc:docMk/>
          <pc:sldMk cId="3091816950" sldId="316"/>
        </pc:sldMkLst>
        <pc:spChg chg="mod">
          <ac:chgData name="Ezzini, Saad" userId="18156aaf-01cf-46f8-8d54-1a734706856b" providerId="ADAL" clId="{FC13A4B4-615B-449F-8882-6207A2ABD230}" dt="2024-02-20T12:24:29.608" v="14" actId="20577"/>
          <ac:spMkLst>
            <pc:docMk/>
            <pc:sldMk cId="3091816950" sldId="316"/>
            <ac:spMk id="4" creationId="{5BCB7D81-BD70-4741-AB4A-FB9599D4A47C}"/>
          </ac:spMkLst>
        </pc:spChg>
        <pc:spChg chg="mod">
          <ac:chgData name="Ezzini, Saad" userId="18156aaf-01cf-46f8-8d54-1a734706856b" providerId="ADAL" clId="{FC13A4B4-615B-449F-8882-6207A2ABD230}" dt="2024-02-20T12:21:39.603" v="1" actId="20577"/>
          <ac:spMkLst>
            <pc:docMk/>
            <pc:sldMk cId="3091816950" sldId="316"/>
            <ac:spMk id="6" creationId="{8CC1F4A0-B4EB-9B65-708E-C2B986293197}"/>
          </ac:spMkLst>
        </pc:spChg>
        <pc:extLst>
          <p:ext xmlns:p="http://schemas.openxmlformats.org/presentationml/2006/main" uri="{D6D511B9-2390-475A-947B-AFAB55BFBCF1}">
            <pc226:cmChg xmlns:pc226="http://schemas.microsoft.com/office/powerpoint/2022/06/main/command" chg="del mod">
              <pc226:chgData name="Ezzini, Saad" userId="18156aaf-01cf-46f8-8d54-1a734706856b" providerId="ADAL" clId="{FC13A4B4-615B-449F-8882-6207A2ABD230}" dt="2024-02-20T12:21:46.379" v="2"/>
              <pc2:cmMkLst xmlns:pc2="http://schemas.microsoft.com/office/powerpoint/2019/9/main/command">
                <pc:docMk/>
                <pc:sldMk cId="3091816950" sldId="316"/>
                <pc2:cmMk id="{01AC3E5E-5AB4-4A0D-8686-182445DFE1AE}"/>
              </pc2:cmMkLst>
            </pc226:cmChg>
          </p:ext>
        </pc:extLst>
      </pc:sldChg>
      <pc:sldChg chg="modSp mod">
        <pc:chgData name="Ezzini, Saad" userId="18156aaf-01cf-46f8-8d54-1a734706856b" providerId="ADAL" clId="{FC13A4B4-615B-449F-8882-6207A2ABD230}" dt="2024-02-20T12:26:27.965" v="35" actId="27636"/>
        <pc:sldMkLst>
          <pc:docMk/>
          <pc:sldMk cId="2690351469" sldId="317"/>
        </pc:sldMkLst>
        <pc:spChg chg="mod">
          <ac:chgData name="Ezzini, Saad" userId="18156aaf-01cf-46f8-8d54-1a734706856b" providerId="ADAL" clId="{FC13A4B4-615B-449F-8882-6207A2ABD230}" dt="2024-02-20T12:26:27.965" v="35" actId="27636"/>
          <ac:spMkLst>
            <pc:docMk/>
            <pc:sldMk cId="2690351469" sldId="317"/>
            <ac:spMk id="4" creationId="{5AA061F6-F533-E033-DEFF-497808250D46}"/>
          </ac:spMkLst>
        </pc:spChg>
        <pc:spChg chg="mod">
          <ac:chgData name="Ezzini, Saad" userId="18156aaf-01cf-46f8-8d54-1a734706856b" providerId="ADAL" clId="{FC13A4B4-615B-449F-8882-6207A2ABD230}" dt="2024-02-20T12:26:19.198" v="31" actId="20577"/>
          <ac:spMkLst>
            <pc:docMk/>
            <pc:sldMk cId="2690351469" sldId="317"/>
            <ac:spMk id="6" creationId="{A0F90D74-D8F9-2930-B1BA-9A457DEA5490}"/>
          </ac:spMkLst>
        </pc:spChg>
      </pc:sldChg>
      <pc:sldChg chg="modSp mod">
        <pc:chgData name="Ezzini, Saad" userId="18156aaf-01cf-46f8-8d54-1a734706856b" providerId="ADAL" clId="{FC13A4B4-615B-449F-8882-6207A2ABD230}" dt="2024-02-20T12:27:17.073" v="39" actId="20577"/>
        <pc:sldMkLst>
          <pc:docMk/>
          <pc:sldMk cId="4101837211" sldId="318"/>
        </pc:sldMkLst>
        <pc:spChg chg="mod">
          <ac:chgData name="Ezzini, Saad" userId="18156aaf-01cf-46f8-8d54-1a734706856b" providerId="ADAL" clId="{FC13A4B4-615B-449F-8882-6207A2ABD230}" dt="2024-02-20T12:27:17.073" v="39" actId="20577"/>
          <ac:spMkLst>
            <pc:docMk/>
            <pc:sldMk cId="4101837211" sldId="318"/>
            <ac:spMk id="4" creationId="{356BD9AE-B94E-B4B5-51F0-042B0D0E1A72}"/>
          </ac:spMkLst>
        </pc:spChg>
        <pc:spChg chg="mod">
          <ac:chgData name="Ezzini, Saad" userId="18156aaf-01cf-46f8-8d54-1a734706856b" providerId="ADAL" clId="{FC13A4B4-615B-449F-8882-6207A2ABD230}" dt="2024-02-20T12:26:39.936" v="36" actId="20577"/>
          <ac:spMkLst>
            <pc:docMk/>
            <pc:sldMk cId="4101837211" sldId="318"/>
            <ac:spMk id="6" creationId="{7FEE9A69-B54C-04DF-8C41-A6C0E27C90D4}"/>
          </ac:spMkLst>
        </pc:spChg>
      </pc:sldChg>
      <pc:sldChg chg="modSp mod">
        <pc:chgData name="Ezzini, Saad" userId="18156aaf-01cf-46f8-8d54-1a734706856b" providerId="ADAL" clId="{FC13A4B4-615B-449F-8882-6207A2ABD230}" dt="2024-02-20T12:27:28.127" v="40" actId="20577"/>
        <pc:sldMkLst>
          <pc:docMk/>
          <pc:sldMk cId="4271162144" sldId="319"/>
        </pc:sldMkLst>
        <pc:spChg chg="mod">
          <ac:chgData name="Ezzini, Saad" userId="18156aaf-01cf-46f8-8d54-1a734706856b" providerId="ADAL" clId="{FC13A4B4-615B-449F-8882-6207A2ABD230}" dt="2024-02-20T12:27:28.127" v="40" actId="20577"/>
          <ac:spMkLst>
            <pc:docMk/>
            <pc:sldMk cId="4271162144" sldId="319"/>
            <ac:spMk id="6" creationId="{DC27EE67-6189-2A94-F0CF-CA11A0F66DB9}"/>
          </ac:spMkLst>
        </pc:spChg>
      </pc:sldChg>
      <pc:sldChg chg="modSp mod">
        <pc:chgData name="Ezzini, Saad" userId="18156aaf-01cf-46f8-8d54-1a734706856b" providerId="ADAL" clId="{FC13A4B4-615B-449F-8882-6207A2ABD230}" dt="2024-02-20T12:25:42.482" v="28" actId="20577"/>
        <pc:sldMkLst>
          <pc:docMk/>
          <pc:sldMk cId="836086441" sldId="320"/>
        </pc:sldMkLst>
        <pc:spChg chg="mod">
          <ac:chgData name="Ezzini, Saad" userId="18156aaf-01cf-46f8-8d54-1a734706856b" providerId="ADAL" clId="{FC13A4B4-615B-449F-8882-6207A2ABD230}" dt="2024-02-20T12:25:42.482" v="28" actId="20577"/>
          <ac:spMkLst>
            <pc:docMk/>
            <pc:sldMk cId="836086441" sldId="320"/>
            <ac:spMk id="4" creationId="{69CF6A70-73A6-9A4F-D72A-E09A4DE92952}"/>
          </ac:spMkLst>
        </pc:spChg>
        <pc:spChg chg="mod">
          <ac:chgData name="Ezzini, Saad" userId="18156aaf-01cf-46f8-8d54-1a734706856b" providerId="ADAL" clId="{FC13A4B4-615B-449F-8882-6207A2ABD230}" dt="2024-02-20T12:25:11.217" v="15" actId="20577"/>
          <ac:spMkLst>
            <pc:docMk/>
            <pc:sldMk cId="836086441" sldId="320"/>
            <ac:spMk id="6" creationId="{8983663F-A32B-F6CD-08A5-8A7AE0A1B816}"/>
          </ac:spMkLst>
        </pc:spChg>
      </pc:sldChg>
      <pc:sldChg chg="modSp mod">
        <pc:chgData name="Ezzini, Saad" userId="18156aaf-01cf-46f8-8d54-1a734706856b" providerId="ADAL" clId="{FC13A4B4-615B-449F-8882-6207A2ABD230}" dt="2024-02-20T12:28:46.755" v="68" actId="113"/>
        <pc:sldMkLst>
          <pc:docMk/>
          <pc:sldMk cId="2087177697" sldId="321"/>
        </pc:sldMkLst>
        <pc:spChg chg="mod">
          <ac:chgData name="Ezzini, Saad" userId="18156aaf-01cf-46f8-8d54-1a734706856b" providerId="ADAL" clId="{FC13A4B4-615B-449F-8882-6207A2ABD230}" dt="2024-02-20T12:28:46.755" v="68" actId="113"/>
          <ac:spMkLst>
            <pc:docMk/>
            <pc:sldMk cId="2087177697" sldId="321"/>
            <ac:spMk id="4" creationId="{D0256196-9595-08B6-DD32-000F21C2586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2/20/2024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mailto:info@nlpaics.com" TargetMode="External"/><Relationship Id="rId2" Type="http://schemas.openxmlformats.org/officeDocument/2006/relationships/hyperlink" Target="mailto:s.ezzini@lancaster.ac.uk"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98448" y="594359"/>
            <a:ext cx="6827636" cy="3589451"/>
          </a:xfrm>
        </p:spPr>
        <p:txBody>
          <a:bodyPr/>
          <a:lstStyle/>
          <a:p>
            <a:r>
              <a:rPr lang="en-US" sz="5400" spc="400" dirty="0">
                <a:solidFill>
                  <a:schemeClr val="bg1"/>
                </a:solidFill>
              </a:rPr>
              <a:t>NLPAICS’2024 </a:t>
            </a:r>
            <a:r>
              <a:rPr lang="en-US" sz="4400" cap="none" dirty="0"/>
              <a:t>Sponsorship Opportunities</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7056408" y="5098902"/>
            <a:ext cx="4524037" cy="1197864"/>
          </a:xfrm>
        </p:spPr>
        <p:txBody>
          <a:bodyPr/>
          <a:lstStyle/>
          <a:p>
            <a:pPr algn="l"/>
            <a:r>
              <a:rPr lang="en-US" dirty="0"/>
              <a:t>General Chair: Prof. Ruslan </a:t>
            </a:r>
            <a:r>
              <a:rPr lang="en-US" dirty="0" err="1"/>
              <a:t>Mitkov</a:t>
            </a:r>
            <a:endParaRPr lang="en-US" dirty="0"/>
          </a:p>
          <a:p>
            <a:pPr algn="l"/>
            <a:r>
              <a:rPr lang="en-US" dirty="0"/>
              <a:t>Sponsorship Chair: Dr. Saad Ezzini</a:t>
            </a:r>
          </a:p>
        </p:txBody>
      </p:sp>
      <p:sp>
        <p:nvSpPr>
          <p:cNvPr id="4" name="Subtitle 2">
            <a:extLst>
              <a:ext uri="{FF2B5EF4-FFF2-40B4-BE49-F238E27FC236}">
                <a16:creationId xmlns:a16="http://schemas.microsoft.com/office/drawing/2014/main" id="{A84B919F-C81B-CB01-B439-80B445B0187B}"/>
              </a:ext>
            </a:extLst>
          </p:cNvPr>
          <p:cNvSpPr txBox="1">
            <a:spLocks/>
          </p:cNvSpPr>
          <p:nvPr/>
        </p:nvSpPr>
        <p:spPr>
          <a:xfrm>
            <a:off x="1561380" y="4317579"/>
            <a:ext cx="4649639" cy="1197864"/>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29-30 July 2024 in Lancaster, UK</a:t>
            </a:r>
          </a:p>
          <a:p>
            <a:pPr algn="l"/>
            <a:r>
              <a:rPr lang="en-US" dirty="0"/>
              <a:t>www.nlpaics.com</a:t>
            </a:r>
          </a:p>
          <a:p>
            <a:pPr algn="l"/>
            <a:r>
              <a:rPr lang="en-US" sz="2000" dirty="0">
                <a:solidFill>
                  <a:schemeClr val="bg1"/>
                </a:solidFill>
              </a:rPr>
              <a:t>info@nlpaics.com</a:t>
            </a:r>
            <a:endParaRPr lang="en-US" dirty="0"/>
          </a:p>
          <a:p>
            <a:pPr algn="l"/>
            <a:endParaRPr lang="en-US" dirty="0"/>
          </a:p>
        </p:txBody>
      </p:sp>
      <p:pic>
        <p:nvPicPr>
          <p:cNvPr id="6" name="Picture 5" descr="A white line drawing of a brain and a black background&#10;&#10;Description automatically generated">
            <a:extLst>
              <a:ext uri="{FF2B5EF4-FFF2-40B4-BE49-F238E27FC236}">
                <a16:creationId xmlns:a16="http://schemas.microsoft.com/office/drawing/2014/main" id="{66007FA6-8E14-5DAB-F202-B7ACA75B53A3}"/>
              </a:ext>
            </a:extLst>
          </p:cNvPr>
          <p:cNvPicPr>
            <a:picLocks noChangeAspect="1"/>
          </p:cNvPicPr>
          <p:nvPr/>
        </p:nvPicPr>
        <p:blipFill rotWithShape="1">
          <a:blip r:embed="rId2"/>
          <a:srcRect l="19335" t="24115" r="30499" b="9513"/>
          <a:stretch/>
        </p:blipFill>
        <p:spPr>
          <a:xfrm>
            <a:off x="8769271" y="1224951"/>
            <a:ext cx="2608972" cy="2587924"/>
          </a:xfrm>
          <a:prstGeom prst="rect">
            <a:avLst/>
          </a:prstGeom>
        </p:spPr>
      </p:pic>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5D082-DC83-DB61-33C6-A727B3C5FBE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6BD9AE-B94E-B4B5-51F0-042B0D0E1A72}"/>
              </a:ext>
            </a:extLst>
          </p:cNvPr>
          <p:cNvSpPr>
            <a:spLocks noGrp="1"/>
          </p:cNvSpPr>
          <p:nvPr>
            <p:ph idx="1"/>
          </p:nvPr>
        </p:nvSpPr>
        <p:spPr>
          <a:xfrm>
            <a:off x="850392" y="2191109"/>
            <a:ext cx="9863616" cy="3981091"/>
          </a:xfrm>
        </p:spPr>
        <p:txBody>
          <a:bodyPr>
            <a:normAutofit/>
          </a:bodyPr>
          <a:lstStyle/>
          <a:p>
            <a:pPr marL="342900" indent="-342900">
              <a:buFont typeface="Arial" panose="020B0604020202020204" pitchFamily="34" charset="0"/>
              <a:buChar char="•"/>
            </a:pPr>
            <a:r>
              <a:rPr lang="en-US" sz="1400" dirty="0"/>
              <a:t>An opportunity to deliver a 10-minute standalone presentation at the conference </a:t>
            </a:r>
          </a:p>
          <a:p>
            <a:pPr marL="342900" indent="-342900">
              <a:buFont typeface="Arial" panose="020B0604020202020204" pitchFamily="34" charset="0"/>
              <a:buChar char="•"/>
            </a:pPr>
            <a:r>
              <a:rPr lang="en-US" sz="1400" dirty="0"/>
              <a:t>A half-page advert in the official day </a:t>
            </a:r>
            <a:r>
              <a:rPr lang="en-US" sz="1400" dirty="0" err="1"/>
              <a:t>programme</a:t>
            </a:r>
            <a:r>
              <a:rPr lang="en-US" sz="1400" dirty="0"/>
              <a:t> </a:t>
            </a:r>
          </a:p>
          <a:p>
            <a:pPr marL="342900" indent="-342900">
              <a:buFont typeface="Arial" panose="020B0604020202020204" pitchFamily="34" charset="0"/>
              <a:buChar char="•"/>
            </a:pPr>
            <a:r>
              <a:rPr lang="en-US" sz="1400" dirty="0"/>
              <a:t>A 150-word profile placed within the day </a:t>
            </a:r>
            <a:r>
              <a:rPr lang="en-US" sz="1400" dirty="0" err="1"/>
              <a:t>programme</a:t>
            </a:r>
            <a:r>
              <a:rPr lang="en-US" sz="1400" dirty="0"/>
              <a:t> </a:t>
            </a:r>
          </a:p>
          <a:p>
            <a:pPr marL="342900" indent="-342900">
              <a:buFont typeface="Arial" panose="020B0604020202020204" pitchFamily="34" charset="0"/>
              <a:buChar char="•"/>
            </a:pPr>
            <a:r>
              <a:rPr lang="en-US" sz="1400" dirty="0"/>
              <a:t>A 250-word profile with logo and hyperlink on the conference website </a:t>
            </a:r>
          </a:p>
          <a:p>
            <a:pPr marL="342900" indent="-342900">
              <a:buFont typeface="Arial" panose="020B0604020202020204" pitchFamily="34" charset="0"/>
              <a:buChar char="•"/>
            </a:pPr>
            <a:r>
              <a:rPr lang="en-US" sz="1400" dirty="0"/>
              <a:t>Branding on all event materials, including the front cover of the conference brochure </a:t>
            </a:r>
          </a:p>
          <a:p>
            <a:pPr marL="342900" indent="-342900">
              <a:buFont typeface="Arial" panose="020B0604020202020204" pitchFamily="34" charset="0"/>
              <a:buChar char="•"/>
            </a:pPr>
            <a:r>
              <a:rPr lang="en-US" sz="1400" dirty="0"/>
              <a:t>Branding on the conference website </a:t>
            </a:r>
          </a:p>
          <a:p>
            <a:pPr marL="342900" indent="-342900">
              <a:buFont typeface="Arial" panose="020B0604020202020204" pitchFamily="34" charset="0"/>
              <a:buChar char="•"/>
            </a:pPr>
            <a:r>
              <a:rPr lang="en-US" sz="1400" dirty="0"/>
              <a:t>Two inserts in the delegate bags </a:t>
            </a:r>
          </a:p>
          <a:p>
            <a:pPr marL="342900" indent="-342900">
              <a:buFont typeface="Arial" panose="020B0604020202020204" pitchFamily="34" charset="0"/>
              <a:buChar char="•"/>
            </a:pPr>
            <a:r>
              <a:rPr lang="en-US" sz="1400" dirty="0"/>
              <a:t>An exhibition space placed in a strategic location that gives you access </a:t>
            </a:r>
          </a:p>
          <a:p>
            <a:pPr marL="342900" indent="-342900">
              <a:buFont typeface="Arial" panose="020B0604020202020204" pitchFamily="34" charset="0"/>
              <a:buChar char="•"/>
            </a:pPr>
            <a:r>
              <a:rPr lang="en-US" sz="1400" dirty="0"/>
              <a:t>Two complimentary registrations including access to all sessions, social events and gala dinner</a:t>
            </a:r>
          </a:p>
        </p:txBody>
      </p:sp>
      <p:sp>
        <p:nvSpPr>
          <p:cNvPr id="11" name="Slide Number Placeholder 10">
            <a:extLst>
              <a:ext uri="{FF2B5EF4-FFF2-40B4-BE49-F238E27FC236}">
                <a16:creationId xmlns:a16="http://schemas.microsoft.com/office/drawing/2014/main" id="{F2584C79-2E8A-6FA9-114E-A2702017B97C}"/>
              </a:ext>
            </a:extLst>
          </p:cNvPr>
          <p:cNvSpPr>
            <a:spLocks noGrp="1"/>
          </p:cNvSpPr>
          <p:nvPr>
            <p:ph type="sldNum" sz="quarter" idx="12"/>
          </p:nvPr>
        </p:nvSpPr>
        <p:spPr/>
        <p:txBody>
          <a:bodyPr/>
          <a:lstStyle/>
          <a:p>
            <a:fld id="{D8DA9DAA-006C-4F4B-980E-E3DF019B24E2}" type="slidenum">
              <a:rPr lang="en-US" smtClean="0"/>
              <a:pPr/>
              <a:t>10</a:t>
            </a:fld>
            <a:endParaRPr lang="en-US" dirty="0"/>
          </a:p>
        </p:txBody>
      </p:sp>
      <p:sp>
        <p:nvSpPr>
          <p:cNvPr id="6" name="Title 2">
            <a:extLst>
              <a:ext uri="{FF2B5EF4-FFF2-40B4-BE49-F238E27FC236}">
                <a16:creationId xmlns:a16="http://schemas.microsoft.com/office/drawing/2014/main" id="{7FEE9A69-B54C-04DF-8C41-A6C0E27C90D4}"/>
              </a:ext>
            </a:extLst>
          </p:cNvPr>
          <p:cNvSpPr>
            <a:spLocks noGrp="1"/>
          </p:cNvSpPr>
          <p:nvPr>
            <p:ph type="title"/>
          </p:nvPr>
        </p:nvSpPr>
        <p:spPr>
          <a:xfrm>
            <a:off x="804672" y="986918"/>
            <a:ext cx="10549128" cy="867762"/>
          </a:xfrm>
        </p:spPr>
        <p:txBody>
          <a:bodyPr>
            <a:normAutofit/>
          </a:bodyPr>
          <a:lstStyle/>
          <a:p>
            <a:r>
              <a:rPr lang="en-US" sz="4400" dirty="0"/>
              <a:t>Silver Sponsor: 1000 £</a:t>
            </a:r>
          </a:p>
        </p:txBody>
      </p:sp>
      <p:sp>
        <p:nvSpPr>
          <p:cNvPr id="2" name="Footer Placeholder 9">
            <a:extLst>
              <a:ext uri="{FF2B5EF4-FFF2-40B4-BE49-F238E27FC236}">
                <a16:creationId xmlns:a16="http://schemas.microsoft.com/office/drawing/2014/main" id="{D6F4421D-46F0-AEFB-3539-257B1E5AB6A5}"/>
              </a:ext>
            </a:extLst>
          </p:cNvPr>
          <p:cNvSpPr>
            <a:spLocks noGrp="1"/>
          </p:cNvSpPr>
          <p:nvPr>
            <p:ph type="ftr" sz="quarter" idx="11"/>
          </p:nvPr>
        </p:nvSpPr>
        <p:spPr>
          <a:xfrm>
            <a:off x="8610600" y="621793"/>
            <a:ext cx="3318927" cy="365125"/>
          </a:xfrm>
        </p:spPr>
        <p:txBody>
          <a:bodyPr/>
          <a:lstStyle/>
          <a:p>
            <a:r>
              <a:rPr lang="en-US" dirty="0"/>
              <a:t>NLPAICS’24 29-30 July, Lancaster</a:t>
            </a:r>
          </a:p>
        </p:txBody>
      </p:sp>
      <p:pic>
        <p:nvPicPr>
          <p:cNvPr id="3" name="Picture 2" descr="A black background with white spots&#10;&#10;Description automatically generated">
            <a:extLst>
              <a:ext uri="{FF2B5EF4-FFF2-40B4-BE49-F238E27FC236}">
                <a16:creationId xmlns:a16="http://schemas.microsoft.com/office/drawing/2014/main" id="{1A6CBF02-4E00-BC1B-2FFB-A3917E1342B2}"/>
              </a:ext>
            </a:extLst>
          </p:cNvPr>
          <p:cNvPicPr>
            <a:picLocks noChangeAspect="1"/>
          </p:cNvPicPr>
          <p:nvPr/>
        </p:nvPicPr>
        <p:blipFill rotWithShape="1">
          <a:blip r:embed="rId2">
            <a:duotone>
              <a:schemeClr val="accent2">
                <a:shade val="45000"/>
                <a:satMod val="135000"/>
              </a:schemeClr>
              <a:prstClr val="white"/>
            </a:duotone>
          </a:blip>
          <a:srcRect l="21781" t="27064" r="30760" b="7824"/>
          <a:stretch/>
        </p:blipFill>
        <p:spPr>
          <a:xfrm>
            <a:off x="7893973" y="463704"/>
            <a:ext cx="659268" cy="678128"/>
          </a:xfrm>
          <a:prstGeom prst="rect">
            <a:avLst/>
          </a:prstGeom>
        </p:spPr>
      </p:pic>
    </p:spTree>
    <p:extLst>
      <p:ext uri="{BB962C8B-B14F-4D97-AF65-F5344CB8AC3E}">
        <p14:creationId xmlns:p14="http://schemas.microsoft.com/office/powerpoint/2010/main" val="4101837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D4310-0A2A-B627-3EE2-C376A37AAA72}"/>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F51F26-7963-6EC9-07F4-4BED78D58166}"/>
              </a:ext>
            </a:extLst>
          </p:cNvPr>
          <p:cNvSpPr>
            <a:spLocks noGrp="1"/>
          </p:cNvSpPr>
          <p:nvPr>
            <p:ph idx="1"/>
          </p:nvPr>
        </p:nvSpPr>
        <p:spPr>
          <a:xfrm>
            <a:off x="850392" y="2191109"/>
            <a:ext cx="9863616" cy="3981091"/>
          </a:xfrm>
        </p:spPr>
        <p:txBody>
          <a:bodyPr>
            <a:normAutofit/>
          </a:bodyPr>
          <a:lstStyle/>
          <a:p>
            <a:pPr marL="342900" indent="-342900">
              <a:buFont typeface="Arial" panose="020B0604020202020204" pitchFamily="34" charset="0"/>
              <a:buChar char="•"/>
            </a:pPr>
            <a:r>
              <a:rPr lang="en-US" sz="1400" dirty="0"/>
              <a:t>Exhibition space with access to delegates between sessions </a:t>
            </a:r>
          </a:p>
          <a:p>
            <a:pPr marL="342900" indent="-342900">
              <a:buFont typeface="Arial" panose="020B0604020202020204" pitchFamily="34" charset="0"/>
              <a:buChar char="•"/>
            </a:pPr>
            <a:r>
              <a:rPr lang="en-US" sz="1400" dirty="0"/>
              <a:t>A quarter-page advert in the official day </a:t>
            </a:r>
            <a:r>
              <a:rPr lang="en-US" sz="1400" dirty="0" err="1"/>
              <a:t>programme</a:t>
            </a:r>
            <a:r>
              <a:rPr lang="en-US" sz="1400" dirty="0"/>
              <a:t> </a:t>
            </a:r>
          </a:p>
          <a:p>
            <a:pPr marL="342900" indent="-342900">
              <a:buFont typeface="Arial" panose="020B0604020202020204" pitchFamily="34" charset="0"/>
              <a:buChar char="•"/>
            </a:pPr>
            <a:r>
              <a:rPr lang="en-US" sz="1400" dirty="0"/>
              <a:t>A 150-word profile placed within the day </a:t>
            </a:r>
            <a:r>
              <a:rPr lang="en-US" sz="1400" dirty="0" err="1"/>
              <a:t>programme</a:t>
            </a:r>
            <a:r>
              <a:rPr lang="en-US" sz="1400" dirty="0"/>
              <a:t> </a:t>
            </a:r>
          </a:p>
          <a:p>
            <a:pPr marL="342900" indent="-342900">
              <a:buFont typeface="Arial" panose="020B0604020202020204" pitchFamily="34" charset="0"/>
              <a:buChar char="•"/>
            </a:pPr>
            <a:r>
              <a:rPr lang="en-US" sz="1400" dirty="0"/>
              <a:t>A 150-word profile with logo and hyperlink on the conference website </a:t>
            </a:r>
          </a:p>
          <a:p>
            <a:pPr marL="342900" indent="-342900">
              <a:buFont typeface="Arial" panose="020B0604020202020204" pitchFamily="34" charset="0"/>
              <a:buChar char="•"/>
            </a:pPr>
            <a:r>
              <a:rPr lang="en-US" sz="1400" dirty="0"/>
              <a:t>Branding on all event materials </a:t>
            </a:r>
          </a:p>
          <a:p>
            <a:pPr marL="342900" indent="-342900">
              <a:buFont typeface="Arial" panose="020B0604020202020204" pitchFamily="34" charset="0"/>
              <a:buChar char="•"/>
            </a:pPr>
            <a:r>
              <a:rPr lang="en-US" sz="1400" dirty="0"/>
              <a:t>Branding on the conference website </a:t>
            </a:r>
          </a:p>
          <a:p>
            <a:pPr marL="342900" indent="-342900">
              <a:buFont typeface="Arial" panose="020B0604020202020204" pitchFamily="34" charset="0"/>
              <a:buChar char="•"/>
            </a:pPr>
            <a:r>
              <a:rPr lang="en-US" sz="1400" dirty="0"/>
              <a:t>One insert in the delegate bags </a:t>
            </a:r>
          </a:p>
          <a:p>
            <a:pPr marL="342900" indent="-342900">
              <a:buFont typeface="Arial" panose="020B0604020202020204" pitchFamily="34" charset="0"/>
              <a:buChar char="•"/>
            </a:pPr>
            <a:r>
              <a:rPr lang="en-US" sz="1400" dirty="0"/>
              <a:t>One complimentary registration including access to all sessions, social events and gala dinner</a:t>
            </a:r>
          </a:p>
        </p:txBody>
      </p:sp>
      <p:sp>
        <p:nvSpPr>
          <p:cNvPr id="11" name="Slide Number Placeholder 10">
            <a:extLst>
              <a:ext uri="{FF2B5EF4-FFF2-40B4-BE49-F238E27FC236}">
                <a16:creationId xmlns:a16="http://schemas.microsoft.com/office/drawing/2014/main" id="{2ADE9EAF-DB6E-F9BB-D5E9-DCFA19086E1A}"/>
              </a:ext>
            </a:extLst>
          </p:cNvPr>
          <p:cNvSpPr>
            <a:spLocks noGrp="1"/>
          </p:cNvSpPr>
          <p:nvPr>
            <p:ph type="sldNum" sz="quarter" idx="12"/>
          </p:nvPr>
        </p:nvSpPr>
        <p:spPr/>
        <p:txBody>
          <a:bodyPr/>
          <a:lstStyle/>
          <a:p>
            <a:fld id="{D8DA9DAA-006C-4F4B-980E-E3DF019B24E2}" type="slidenum">
              <a:rPr lang="en-US" smtClean="0"/>
              <a:pPr/>
              <a:t>11</a:t>
            </a:fld>
            <a:endParaRPr lang="en-US" dirty="0"/>
          </a:p>
        </p:txBody>
      </p:sp>
      <p:sp>
        <p:nvSpPr>
          <p:cNvPr id="6" name="Title 2">
            <a:extLst>
              <a:ext uri="{FF2B5EF4-FFF2-40B4-BE49-F238E27FC236}">
                <a16:creationId xmlns:a16="http://schemas.microsoft.com/office/drawing/2014/main" id="{DC27EE67-6189-2A94-F0CF-CA11A0F66DB9}"/>
              </a:ext>
            </a:extLst>
          </p:cNvPr>
          <p:cNvSpPr>
            <a:spLocks noGrp="1"/>
          </p:cNvSpPr>
          <p:nvPr>
            <p:ph type="title"/>
          </p:nvPr>
        </p:nvSpPr>
        <p:spPr>
          <a:xfrm>
            <a:off x="804672" y="986918"/>
            <a:ext cx="10549128" cy="867762"/>
          </a:xfrm>
        </p:spPr>
        <p:txBody>
          <a:bodyPr>
            <a:normAutofit/>
          </a:bodyPr>
          <a:lstStyle/>
          <a:p>
            <a:r>
              <a:rPr lang="en-US" sz="4400" dirty="0"/>
              <a:t>Bronze Sponsor: 500 £</a:t>
            </a:r>
          </a:p>
        </p:txBody>
      </p:sp>
      <p:sp>
        <p:nvSpPr>
          <p:cNvPr id="2" name="Footer Placeholder 9">
            <a:extLst>
              <a:ext uri="{FF2B5EF4-FFF2-40B4-BE49-F238E27FC236}">
                <a16:creationId xmlns:a16="http://schemas.microsoft.com/office/drawing/2014/main" id="{7F2DA874-4991-E722-C34E-BF7FFD75EAE0}"/>
              </a:ext>
            </a:extLst>
          </p:cNvPr>
          <p:cNvSpPr>
            <a:spLocks noGrp="1"/>
          </p:cNvSpPr>
          <p:nvPr>
            <p:ph type="ftr" sz="quarter" idx="11"/>
          </p:nvPr>
        </p:nvSpPr>
        <p:spPr>
          <a:xfrm>
            <a:off x="8610600" y="621793"/>
            <a:ext cx="3318927" cy="365125"/>
          </a:xfrm>
        </p:spPr>
        <p:txBody>
          <a:bodyPr/>
          <a:lstStyle/>
          <a:p>
            <a:r>
              <a:rPr lang="en-US" dirty="0"/>
              <a:t>NLPAICS’24 29-30 July, Lancaster</a:t>
            </a:r>
          </a:p>
        </p:txBody>
      </p:sp>
      <p:pic>
        <p:nvPicPr>
          <p:cNvPr id="3" name="Picture 2" descr="A black background with white spots&#10;&#10;Description automatically generated">
            <a:extLst>
              <a:ext uri="{FF2B5EF4-FFF2-40B4-BE49-F238E27FC236}">
                <a16:creationId xmlns:a16="http://schemas.microsoft.com/office/drawing/2014/main" id="{76E082B9-096E-659B-B407-15FA5EFAD7BA}"/>
              </a:ext>
            </a:extLst>
          </p:cNvPr>
          <p:cNvPicPr>
            <a:picLocks noChangeAspect="1"/>
          </p:cNvPicPr>
          <p:nvPr/>
        </p:nvPicPr>
        <p:blipFill rotWithShape="1">
          <a:blip r:embed="rId2">
            <a:duotone>
              <a:schemeClr val="accent2">
                <a:shade val="45000"/>
                <a:satMod val="135000"/>
              </a:schemeClr>
              <a:prstClr val="white"/>
            </a:duotone>
          </a:blip>
          <a:srcRect l="21781" t="27064" r="30760" b="7824"/>
          <a:stretch/>
        </p:blipFill>
        <p:spPr>
          <a:xfrm>
            <a:off x="7893973" y="463704"/>
            <a:ext cx="659268" cy="678128"/>
          </a:xfrm>
          <a:prstGeom prst="rect">
            <a:avLst/>
          </a:prstGeom>
        </p:spPr>
      </p:pic>
    </p:spTree>
    <p:extLst>
      <p:ext uri="{BB962C8B-B14F-4D97-AF65-F5344CB8AC3E}">
        <p14:creationId xmlns:p14="http://schemas.microsoft.com/office/powerpoint/2010/main" val="427116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B3936-86B7-7DD3-05F7-A38BBFB1DFA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0256196-9595-08B6-DD32-000F21C25869}"/>
              </a:ext>
            </a:extLst>
          </p:cNvPr>
          <p:cNvSpPr>
            <a:spLocks noGrp="1"/>
          </p:cNvSpPr>
          <p:nvPr>
            <p:ph idx="1"/>
          </p:nvPr>
        </p:nvSpPr>
        <p:spPr>
          <a:xfrm>
            <a:off x="850392" y="2191109"/>
            <a:ext cx="9863616" cy="3981091"/>
          </a:xfrm>
        </p:spPr>
        <p:txBody>
          <a:bodyPr>
            <a:normAutofit/>
          </a:bodyPr>
          <a:lstStyle/>
          <a:p>
            <a:r>
              <a:rPr lang="en-US" sz="1600" b="1" dirty="0"/>
              <a:t>We value synergies: </a:t>
            </a:r>
          </a:p>
          <a:p>
            <a:r>
              <a:rPr lang="en-US" sz="1600" dirty="0"/>
              <a:t>	We welcome in kind donations of products and services for the delegates and for signage </a:t>
            </a:r>
          </a:p>
          <a:p>
            <a:r>
              <a:rPr lang="en-US" sz="1600" b="1" dirty="0"/>
              <a:t>We offer: </a:t>
            </a:r>
          </a:p>
          <a:p>
            <a:pPr marL="171450" indent="-171450">
              <a:buFont typeface="Arial" panose="020B0604020202020204" pitchFamily="34" charset="0"/>
              <a:buChar char="•"/>
            </a:pPr>
            <a:r>
              <a:rPr lang="en-US" sz="1600" dirty="0"/>
              <a:t>Our immense gratitude! </a:t>
            </a:r>
          </a:p>
          <a:p>
            <a:pPr marL="171450" indent="-171450">
              <a:buFont typeface="Arial" panose="020B0604020202020204" pitchFamily="34" charset="0"/>
              <a:buChar char="•"/>
            </a:pPr>
            <a:r>
              <a:rPr lang="en-US" sz="1600" dirty="0"/>
              <a:t>Branding on all event materials </a:t>
            </a:r>
          </a:p>
          <a:p>
            <a:pPr marL="171450" indent="-171450">
              <a:buFont typeface="Arial" panose="020B0604020202020204" pitchFamily="34" charset="0"/>
              <a:buChar char="•"/>
            </a:pPr>
            <a:r>
              <a:rPr lang="en-US" sz="1600" dirty="0"/>
              <a:t>Branding on the conference website </a:t>
            </a:r>
          </a:p>
          <a:p>
            <a:pPr marL="171450" indent="-171450">
              <a:buFont typeface="Arial" panose="020B0604020202020204" pitchFamily="34" charset="0"/>
              <a:buChar char="•"/>
            </a:pPr>
            <a:r>
              <a:rPr lang="en-US" sz="1600" dirty="0"/>
              <a:t>One insert in the delegate bags </a:t>
            </a:r>
          </a:p>
          <a:p>
            <a:pPr marL="171450" indent="-171450">
              <a:buFont typeface="Arial" panose="020B0604020202020204" pitchFamily="34" charset="0"/>
              <a:buChar char="•"/>
            </a:pPr>
            <a:r>
              <a:rPr lang="en-US" sz="1600" dirty="0"/>
              <a:t>A stand with access to delegates between sessions </a:t>
            </a:r>
          </a:p>
          <a:p>
            <a:pPr marL="171450" indent="-171450">
              <a:buFont typeface="Arial" panose="020B0604020202020204" pitchFamily="34" charset="0"/>
              <a:buChar char="•"/>
            </a:pPr>
            <a:r>
              <a:rPr lang="en-US" sz="1600" dirty="0"/>
              <a:t>Free registrations will be considered on the basis of the value of your sponsorship. </a:t>
            </a:r>
          </a:p>
          <a:p>
            <a:r>
              <a:rPr lang="en-US" sz="1600" b="1" dirty="0"/>
              <a:t>Please contact the </a:t>
            </a:r>
            <a:r>
              <a:rPr lang="en-US" sz="1600" b="1" dirty="0" err="1"/>
              <a:t>Organising</a:t>
            </a:r>
            <a:r>
              <a:rPr lang="en-US" sz="1600" b="1" dirty="0"/>
              <a:t> Committee: </a:t>
            </a:r>
            <a:r>
              <a:rPr lang="en-US" sz="1600" dirty="0"/>
              <a:t>info@nlpaics.com</a:t>
            </a:r>
            <a:endParaRPr lang="en-US" sz="1800" dirty="0"/>
          </a:p>
        </p:txBody>
      </p:sp>
      <p:sp>
        <p:nvSpPr>
          <p:cNvPr id="11" name="Slide Number Placeholder 10">
            <a:extLst>
              <a:ext uri="{FF2B5EF4-FFF2-40B4-BE49-F238E27FC236}">
                <a16:creationId xmlns:a16="http://schemas.microsoft.com/office/drawing/2014/main" id="{9F422F06-59FC-B71C-9C58-364A7267779C}"/>
              </a:ext>
            </a:extLst>
          </p:cNvPr>
          <p:cNvSpPr>
            <a:spLocks noGrp="1"/>
          </p:cNvSpPr>
          <p:nvPr>
            <p:ph type="sldNum" sz="quarter" idx="12"/>
          </p:nvPr>
        </p:nvSpPr>
        <p:spPr/>
        <p:txBody>
          <a:bodyPr/>
          <a:lstStyle/>
          <a:p>
            <a:fld id="{D8DA9DAA-006C-4F4B-980E-E3DF019B24E2}" type="slidenum">
              <a:rPr lang="en-US" smtClean="0"/>
              <a:pPr/>
              <a:t>12</a:t>
            </a:fld>
            <a:endParaRPr lang="en-US" dirty="0"/>
          </a:p>
        </p:txBody>
      </p:sp>
      <p:sp>
        <p:nvSpPr>
          <p:cNvPr id="6" name="Title 2">
            <a:extLst>
              <a:ext uri="{FF2B5EF4-FFF2-40B4-BE49-F238E27FC236}">
                <a16:creationId xmlns:a16="http://schemas.microsoft.com/office/drawing/2014/main" id="{860B6EF6-F1F1-F4E6-B637-E377B0BE0409}"/>
              </a:ext>
            </a:extLst>
          </p:cNvPr>
          <p:cNvSpPr>
            <a:spLocks noGrp="1"/>
          </p:cNvSpPr>
          <p:nvPr>
            <p:ph type="title"/>
          </p:nvPr>
        </p:nvSpPr>
        <p:spPr>
          <a:xfrm>
            <a:off x="804672" y="986918"/>
            <a:ext cx="10549128" cy="867762"/>
          </a:xfrm>
        </p:spPr>
        <p:txBody>
          <a:bodyPr>
            <a:normAutofit/>
          </a:bodyPr>
          <a:lstStyle/>
          <a:p>
            <a:r>
              <a:rPr lang="en-US" sz="4400" dirty="0"/>
              <a:t>NLPAICS’s in kind sponsorships</a:t>
            </a:r>
          </a:p>
        </p:txBody>
      </p:sp>
      <p:sp>
        <p:nvSpPr>
          <p:cNvPr id="2" name="Footer Placeholder 9">
            <a:extLst>
              <a:ext uri="{FF2B5EF4-FFF2-40B4-BE49-F238E27FC236}">
                <a16:creationId xmlns:a16="http://schemas.microsoft.com/office/drawing/2014/main" id="{B2E30C00-9D9C-9B16-1280-6132B75057B0}"/>
              </a:ext>
            </a:extLst>
          </p:cNvPr>
          <p:cNvSpPr>
            <a:spLocks noGrp="1"/>
          </p:cNvSpPr>
          <p:nvPr>
            <p:ph type="ftr" sz="quarter" idx="11"/>
          </p:nvPr>
        </p:nvSpPr>
        <p:spPr>
          <a:xfrm>
            <a:off x="8610600" y="621793"/>
            <a:ext cx="3318927" cy="365125"/>
          </a:xfrm>
        </p:spPr>
        <p:txBody>
          <a:bodyPr/>
          <a:lstStyle/>
          <a:p>
            <a:r>
              <a:rPr lang="en-US" dirty="0"/>
              <a:t>NLPAICS’24 29-30 July, Lancaster</a:t>
            </a:r>
          </a:p>
        </p:txBody>
      </p:sp>
      <p:pic>
        <p:nvPicPr>
          <p:cNvPr id="3" name="Picture 2" descr="A black background with white spots&#10;&#10;Description automatically generated">
            <a:extLst>
              <a:ext uri="{FF2B5EF4-FFF2-40B4-BE49-F238E27FC236}">
                <a16:creationId xmlns:a16="http://schemas.microsoft.com/office/drawing/2014/main" id="{68F8BA0F-C3BB-4F3C-F6B8-22541393CACE}"/>
              </a:ext>
            </a:extLst>
          </p:cNvPr>
          <p:cNvPicPr>
            <a:picLocks noChangeAspect="1"/>
          </p:cNvPicPr>
          <p:nvPr/>
        </p:nvPicPr>
        <p:blipFill rotWithShape="1">
          <a:blip r:embed="rId2">
            <a:duotone>
              <a:schemeClr val="accent2">
                <a:shade val="45000"/>
                <a:satMod val="135000"/>
              </a:schemeClr>
              <a:prstClr val="white"/>
            </a:duotone>
          </a:blip>
          <a:srcRect l="21781" t="27064" r="30760" b="7824"/>
          <a:stretch/>
        </p:blipFill>
        <p:spPr>
          <a:xfrm>
            <a:off x="7893973" y="463704"/>
            <a:ext cx="659268" cy="678128"/>
          </a:xfrm>
          <a:prstGeom prst="rect">
            <a:avLst/>
          </a:prstGeom>
        </p:spPr>
      </p:pic>
    </p:spTree>
    <p:extLst>
      <p:ext uri="{BB962C8B-B14F-4D97-AF65-F5344CB8AC3E}">
        <p14:creationId xmlns:p14="http://schemas.microsoft.com/office/powerpoint/2010/main" val="2087177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6D803F5-660A-01F5-B013-09CF84410CF1}"/>
              </a:ext>
            </a:extLst>
          </p:cNvPr>
          <p:cNvSpPr>
            <a:spLocks noGrp="1"/>
          </p:cNvSpPr>
          <p:nvPr>
            <p:ph type="body" idx="1"/>
          </p:nvPr>
        </p:nvSpPr>
        <p:spPr/>
        <p:txBody>
          <a:bodyPr/>
          <a:lstStyle/>
          <a:p>
            <a:r>
              <a:rPr lang="en-US" dirty="0"/>
              <a:t>For delegates</a:t>
            </a:r>
          </a:p>
        </p:txBody>
      </p:sp>
      <p:sp>
        <p:nvSpPr>
          <p:cNvPr id="9" name="Content Placeholder 8">
            <a:extLst>
              <a:ext uri="{FF2B5EF4-FFF2-40B4-BE49-F238E27FC236}">
                <a16:creationId xmlns:a16="http://schemas.microsoft.com/office/drawing/2014/main" id="{4C2252F8-AC17-EC11-C4D2-C1BEC26C27BE}"/>
              </a:ext>
            </a:extLst>
          </p:cNvPr>
          <p:cNvSpPr>
            <a:spLocks noGrp="1"/>
          </p:cNvSpPr>
          <p:nvPr>
            <p:ph sz="half" idx="2"/>
          </p:nvPr>
        </p:nvSpPr>
        <p:spPr/>
        <p:txBody>
          <a:bodyPr/>
          <a:lstStyle/>
          <a:p>
            <a:r>
              <a:rPr lang="en-US" dirty="0"/>
              <a:t>nametags + </a:t>
            </a:r>
            <a:r>
              <a:rPr lang="en-US" dirty="0" err="1"/>
              <a:t>programme</a:t>
            </a:r>
            <a:r>
              <a:rPr lang="en-US" dirty="0"/>
              <a:t> </a:t>
            </a:r>
          </a:p>
          <a:p>
            <a:r>
              <a:rPr lang="en-US" dirty="0"/>
              <a:t>lanyards </a:t>
            </a:r>
          </a:p>
          <a:p>
            <a:r>
              <a:rPr lang="en-US" dirty="0"/>
              <a:t>conference bags </a:t>
            </a:r>
          </a:p>
          <a:p>
            <a:r>
              <a:rPr lang="en-US" dirty="0"/>
              <a:t>pens and/or pencils </a:t>
            </a:r>
          </a:p>
          <a:p>
            <a:r>
              <a:rPr lang="en-US" dirty="0"/>
              <a:t>notepad</a:t>
            </a:r>
          </a:p>
        </p:txBody>
      </p:sp>
      <p:sp>
        <p:nvSpPr>
          <p:cNvPr id="10" name="Text Placeholder 9">
            <a:extLst>
              <a:ext uri="{FF2B5EF4-FFF2-40B4-BE49-F238E27FC236}">
                <a16:creationId xmlns:a16="http://schemas.microsoft.com/office/drawing/2014/main" id="{111D024C-35F7-3822-2F4E-C6C04B1868F5}"/>
              </a:ext>
            </a:extLst>
          </p:cNvPr>
          <p:cNvSpPr>
            <a:spLocks noGrp="1"/>
          </p:cNvSpPr>
          <p:nvPr>
            <p:ph type="body" sz="quarter" idx="3"/>
          </p:nvPr>
        </p:nvSpPr>
        <p:spPr/>
        <p:txBody>
          <a:bodyPr/>
          <a:lstStyle/>
          <a:p>
            <a:r>
              <a:rPr lang="en-US" dirty="0"/>
              <a:t>For signage</a:t>
            </a:r>
          </a:p>
        </p:txBody>
      </p:sp>
      <p:sp>
        <p:nvSpPr>
          <p:cNvPr id="11" name="Content Placeholder 10">
            <a:extLst>
              <a:ext uri="{FF2B5EF4-FFF2-40B4-BE49-F238E27FC236}">
                <a16:creationId xmlns:a16="http://schemas.microsoft.com/office/drawing/2014/main" id="{4D4C5EB3-9472-D385-1F82-D65CBC0EEB97}"/>
              </a:ext>
            </a:extLst>
          </p:cNvPr>
          <p:cNvSpPr>
            <a:spLocks noGrp="1"/>
          </p:cNvSpPr>
          <p:nvPr>
            <p:ph sz="quarter" idx="4"/>
          </p:nvPr>
        </p:nvSpPr>
        <p:spPr/>
        <p:txBody>
          <a:bodyPr/>
          <a:lstStyle/>
          <a:p>
            <a:r>
              <a:rPr lang="en-US" dirty="0"/>
              <a:t>onstage banners </a:t>
            </a:r>
          </a:p>
          <a:p>
            <a:r>
              <a:rPr lang="en-US" dirty="0"/>
              <a:t>lobby banners </a:t>
            </a:r>
          </a:p>
          <a:p>
            <a:r>
              <a:rPr lang="en-US" dirty="0"/>
              <a:t>registration desk banners </a:t>
            </a:r>
          </a:p>
          <a:p>
            <a:r>
              <a:rPr lang="en-US" dirty="0"/>
              <a:t>T-shirts for volunteers</a:t>
            </a:r>
          </a:p>
        </p:txBody>
      </p:sp>
      <p:sp>
        <p:nvSpPr>
          <p:cNvPr id="6" name="Slide Number Placeholder 5">
            <a:extLst>
              <a:ext uri="{FF2B5EF4-FFF2-40B4-BE49-F238E27FC236}">
                <a16:creationId xmlns:a16="http://schemas.microsoft.com/office/drawing/2014/main" id="{07EFCAAC-0A7C-E58F-ED57-A87598A27D49}"/>
              </a:ext>
            </a:extLst>
          </p:cNvPr>
          <p:cNvSpPr>
            <a:spLocks noGrp="1"/>
          </p:cNvSpPr>
          <p:nvPr>
            <p:ph type="sldNum" sz="quarter" idx="4294967295"/>
          </p:nvPr>
        </p:nvSpPr>
        <p:spPr>
          <a:xfrm>
            <a:off x="9448800" y="6356350"/>
            <a:ext cx="2743200" cy="365125"/>
          </a:xfrm>
        </p:spPr>
        <p:txBody>
          <a:bodyPr/>
          <a:lstStyle/>
          <a:p>
            <a:fld id="{D8DA9DAA-006C-4F4B-980E-E3DF019B24E2}" type="slidenum">
              <a:rPr lang="en-US" smtClean="0"/>
              <a:pPr/>
              <a:t>13</a:t>
            </a:fld>
            <a:endParaRPr lang="en-US" dirty="0"/>
          </a:p>
        </p:txBody>
      </p:sp>
      <p:sp>
        <p:nvSpPr>
          <p:cNvPr id="12" name="Footer Placeholder 9">
            <a:extLst>
              <a:ext uri="{FF2B5EF4-FFF2-40B4-BE49-F238E27FC236}">
                <a16:creationId xmlns:a16="http://schemas.microsoft.com/office/drawing/2014/main" id="{A2C5DBD5-D23C-70AA-78C8-403867DB1E50}"/>
              </a:ext>
            </a:extLst>
          </p:cNvPr>
          <p:cNvSpPr txBox="1">
            <a:spLocks/>
          </p:cNvSpPr>
          <p:nvPr/>
        </p:nvSpPr>
        <p:spPr>
          <a:xfrm>
            <a:off x="8610600" y="621793"/>
            <a:ext cx="331892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NLPAICS’24 29-30 July, Lancaster</a:t>
            </a:r>
            <a:endParaRPr lang="en-US" dirty="0"/>
          </a:p>
        </p:txBody>
      </p:sp>
      <p:pic>
        <p:nvPicPr>
          <p:cNvPr id="13" name="Picture 12" descr="A black background with white spots&#10;&#10;Description automatically generated">
            <a:extLst>
              <a:ext uri="{FF2B5EF4-FFF2-40B4-BE49-F238E27FC236}">
                <a16:creationId xmlns:a16="http://schemas.microsoft.com/office/drawing/2014/main" id="{90C37098-7E5E-E2A8-AE65-6919A7DB9480}"/>
              </a:ext>
            </a:extLst>
          </p:cNvPr>
          <p:cNvPicPr>
            <a:picLocks noChangeAspect="1"/>
          </p:cNvPicPr>
          <p:nvPr/>
        </p:nvPicPr>
        <p:blipFill rotWithShape="1">
          <a:blip r:embed="rId2">
            <a:duotone>
              <a:schemeClr val="accent2">
                <a:shade val="45000"/>
                <a:satMod val="135000"/>
              </a:schemeClr>
              <a:prstClr val="white"/>
            </a:duotone>
          </a:blip>
          <a:srcRect l="21781" t="27064" r="30760" b="7824"/>
          <a:stretch/>
        </p:blipFill>
        <p:spPr>
          <a:xfrm>
            <a:off x="7893973" y="463704"/>
            <a:ext cx="659268" cy="678128"/>
          </a:xfrm>
          <a:prstGeom prst="rect">
            <a:avLst/>
          </a:prstGeom>
        </p:spPr>
      </p:pic>
    </p:spTree>
    <p:extLst>
      <p:ext uri="{BB962C8B-B14F-4D97-AF65-F5344CB8AC3E}">
        <p14:creationId xmlns:p14="http://schemas.microsoft.com/office/powerpoint/2010/main" val="2151257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Legal Information</a:t>
            </a:r>
          </a:p>
        </p:txBody>
      </p:sp>
      <p:sp>
        <p:nvSpPr>
          <p:cNvPr id="3" name="Text Placeholder 2">
            <a:extLst>
              <a:ext uri="{FF2B5EF4-FFF2-40B4-BE49-F238E27FC236}">
                <a16:creationId xmlns:a16="http://schemas.microsoft.com/office/drawing/2014/main" id="{D14ABC42-7E22-4F59-A0B6-AD98B5CAE0C5}"/>
              </a:ext>
            </a:extLst>
          </p:cNvPr>
          <p:cNvSpPr>
            <a:spLocks noGrp="1"/>
          </p:cNvSpPr>
          <p:nvPr>
            <p:ph type="body" idx="1"/>
          </p:nvPr>
        </p:nvSpPr>
        <p:spPr>
          <a:xfrm>
            <a:off x="1447800" y="1278732"/>
            <a:ext cx="4549775" cy="823912"/>
          </a:xfrm>
        </p:spPr>
        <p:txBody>
          <a:bodyPr/>
          <a:lstStyle/>
          <a:p>
            <a:r>
              <a:rPr lang="en-US" dirty="0"/>
              <a:t>Disclaimer</a:t>
            </a:r>
          </a:p>
        </p:txBody>
      </p:sp>
      <p:sp>
        <p:nvSpPr>
          <p:cNvPr id="4" name="Content Placeholder 3">
            <a:extLst>
              <a:ext uri="{FF2B5EF4-FFF2-40B4-BE49-F238E27FC236}">
                <a16:creationId xmlns:a16="http://schemas.microsoft.com/office/drawing/2014/main" id="{1FE9CB6C-6FF8-4B8C-9B41-2DDD39B25DE3}"/>
              </a:ext>
            </a:extLst>
          </p:cNvPr>
          <p:cNvSpPr>
            <a:spLocks noGrp="1"/>
          </p:cNvSpPr>
          <p:nvPr>
            <p:ph sz="half" idx="2"/>
          </p:nvPr>
        </p:nvSpPr>
        <p:spPr>
          <a:xfrm>
            <a:off x="1447800" y="2102644"/>
            <a:ext cx="10310004" cy="1325563"/>
          </a:xfrm>
        </p:spPr>
        <p:txBody>
          <a:bodyPr>
            <a:normAutofit/>
          </a:bodyPr>
          <a:lstStyle/>
          <a:p>
            <a:pPr marL="0" indent="0">
              <a:buNone/>
            </a:pPr>
            <a:r>
              <a:rPr lang="en-US" sz="1400" dirty="0"/>
              <a:t>The meeting </a:t>
            </a:r>
            <a:r>
              <a:rPr lang="en-US" sz="1400" dirty="0" err="1"/>
              <a:t>organisers</a:t>
            </a:r>
            <a:r>
              <a:rPr lang="en-US" sz="1400" dirty="0"/>
              <a:t> reserve the right to use any recordings, whether audio or video, and/or any photographs taken at any stage during the NLPAICS’2024 Conference for promotional, advertising or reporting of the Conference and/or its contents at their sole discretion.</a:t>
            </a:r>
          </a:p>
        </p:txBody>
      </p:sp>
      <p:sp>
        <p:nvSpPr>
          <p:cNvPr id="11" name="Text Placeholder 2">
            <a:extLst>
              <a:ext uri="{FF2B5EF4-FFF2-40B4-BE49-F238E27FC236}">
                <a16:creationId xmlns:a16="http://schemas.microsoft.com/office/drawing/2014/main" id="{B3097A04-C90A-F9C6-5639-390A9FD72664}"/>
              </a:ext>
            </a:extLst>
          </p:cNvPr>
          <p:cNvSpPr txBox="1">
            <a:spLocks/>
          </p:cNvSpPr>
          <p:nvPr/>
        </p:nvSpPr>
        <p:spPr>
          <a:xfrm>
            <a:off x="1447800" y="2969143"/>
            <a:ext cx="4549775" cy="51954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Terms and Conditions</a:t>
            </a:r>
          </a:p>
        </p:txBody>
      </p:sp>
      <p:sp>
        <p:nvSpPr>
          <p:cNvPr id="12" name="Content Placeholder 3">
            <a:extLst>
              <a:ext uri="{FF2B5EF4-FFF2-40B4-BE49-F238E27FC236}">
                <a16:creationId xmlns:a16="http://schemas.microsoft.com/office/drawing/2014/main" id="{60133B45-1917-21B7-BFE7-706352E1743A}"/>
              </a:ext>
            </a:extLst>
          </p:cNvPr>
          <p:cNvSpPr txBox="1">
            <a:spLocks/>
          </p:cNvSpPr>
          <p:nvPr/>
        </p:nvSpPr>
        <p:spPr>
          <a:xfrm>
            <a:off x="1447800" y="3628775"/>
            <a:ext cx="10310004" cy="30653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Terms and Conditions regarding exhibition space at the NLPAICS’2024 Conference, in Lancaster, UK 29-30 July 2024 and concerning sponsorship links:</a:t>
            </a:r>
          </a:p>
          <a:p>
            <a:r>
              <a:rPr lang="en-US" sz="1400" dirty="0"/>
              <a:t>Spaces are in units of approx. 2m x 2m. </a:t>
            </a:r>
          </a:p>
          <a:p>
            <a:r>
              <a:rPr lang="en-US" sz="1400" dirty="0"/>
              <a:t>Equipment supplied: 1 table 1.80x0.76; 2 chairs; 220 V, 16 A power socket.</a:t>
            </a:r>
          </a:p>
          <a:p>
            <a:r>
              <a:rPr lang="en-US" sz="1400" dirty="0"/>
              <a:t>The Exhibition area will be open from 8:45am to 6:30pm on 29th - 30th July 2024. Access time for setup will be communicated nearer to the date. All stands should be dismantled and removed immediately after the closure of the conference on the 30th July.</a:t>
            </a:r>
          </a:p>
          <a:p>
            <a:r>
              <a:rPr lang="en-US" sz="1400" dirty="0"/>
              <a:t>Invoices will be issued on receipt of your booking. </a:t>
            </a:r>
          </a:p>
          <a:p>
            <a:r>
              <a:rPr lang="en-US" sz="1400" dirty="0"/>
              <a:t>Space will be allocated in order of firm bookings received.</a:t>
            </a:r>
          </a:p>
          <a:p>
            <a:r>
              <a:rPr lang="en-US" sz="1400" dirty="0"/>
              <a:t>In the event of cancellation after 10 July 2024, 50% of the fee will be charged.</a:t>
            </a:r>
          </a:p>
        </p:txBody>
      </p:sp>
    </p:spTree>
    <p:extLst>
      <p:ext uri="{BB962C8B-B14F-4D97-AF65-F5344CB8AC3E}">
        <p14:creationId xmlns:p14="http://schemas.microsoft.com/office/powerpoint/2010/main" val="3124766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FBF4E-2286-1537-21AA-C1942817090C}"/>
            </a:ext>
          </a:extLst>
        </p:cNvPr>
        <p:cNvGrpSpPr/>
        <p:nvPr/>
      </p:nvGrpSpPr>
      <p:grpSpPr>
        <a:xfrm>
          <a:off x="0" y="0"/>
          <a:ext cx="0" cy="0"/>
          <a:chOff x="0" y="0"/>
          <a:chExt cx="0" cy="0"/>
        </a:xfrm>
      </p:grpSpPr>
      <p:sp>
        <p:nvSpPr>
          <p:cNvPr id="11" name="Text Placeholder 2">
            <a:extLst>
              <a:ext uri="{FF2B5EF4-FFF2-40B4-BE49-F238E27FC236}">
                <a16:creationId xmlns:a16="http://schemas.microsoft.com/office/drawing/2014/main" id="{2101B90D-35D5-AFA3-5ED4-D59F28EB1529}"/>
              </a:ext>
            </a:extLst>
          </p:cNvPr>
          <p:cNvSpPr txBox="1">
            <a:spLocks/>
          </p:cNvSpPr>
          <p:nvPr/>
        </p:nvSpPr>
        <p:spPr>
          <a:xfrm>
            <a:off x="1447800" y="898803"/>
            <a:ext cx="5668992" cy="51954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Terms and Conditions (continue)</a:t>
            </a:r>
          </a:p>
        </p:txBody>
      </p:sp>
      <p:sp>
        <p:nvSpPr>
          <p:cNvPr id="12" name="Content Placeholder 3">
            <a:extLst>
              <a:ext uri="{FF2B5EF4-FFF2-40B4-BE49-F238E27FC236}">
                <a16:creationId xmlns:a16="http://schemas.microsoft.com/office/drawing/2014/main" id="{43A1A4AD-C82C-F553-B9EA-EFED35EA6F91}"/>
              </a:ext>
            </a:extLst>
          </p:cNvPr>
          <p:cNvSpPr txBox="1">
            <a:spLocks/>
          </p:cNvSpPr>
          <p:nvPr/>
        </p:nvSpPr>
        <p:spPr>
          <a:xfrm>
            <a:off x="1447800" y="1558435"/>
            <a:ext cx="10310004" cy="30653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Sponsors exhibit entirely at their own risk. The conference is not liable for any loss or damage to property which the exhibitors or their agents may sustain. (Insurance against such contingencies is recommended.)</a:t>
            </a:r>
          </a:p>
          <a:p>
            <a:r>
              <a:rPr lang="en-US" sz="1200" dirty="0"/>
              <a:t>Sponsors must not alter the appointment of the exhibition area and any damage caused by the sponsors or their agents must be made good at the sponsor’s expense. Sponsors should also indemnify the conference against liabilities, actions, costs, claims and loss of any property on their part. Sponsors should be adequately insured against liabilities. </a:t>
            </a:r>
          </a:p>
          <a:p>
            <a:pPr marL="0" indent="0">
              <a:buFont typeface="Arial" panose="020B0604020202020204" pitchFamily="34" charset="0"/>
              <a:buNone/>
            </a:pPr>
            <a:r>
              <a:rPr lang="en-US" sz="1200" dirty="0"/>
              <a:t>Enquiries regarding sponsorship packages should be directed to: </a:t>
            </a:r>
          </a:p>
          <a:p>
            <a:pPr marL="0" indent="0">
              <a:buFont typeface="Arial" panose="020B0604020202020204" pitchFamily="34" charset="0"/>
              <a:buNone/>
            </a:pPr>
            <a:r>
              <a:rPr lang="en-US" sz="1200" dirty="0"/>
              <a:t>	the sponsorship chair </a:t>
            </a:r>
            <a:r>
              <a:rPr lang="en-US" sz="1200" dirty="0">
                <a:hlinkClick r:id="rId2"/>
              </a:rPr>
              <a:t>s.ezzini@lancaster.ac.uk</a:t>
            </a:r>
            <a:r>
              <a:rPr lang="en-US" sz="1200" dirty="0"/>
              <a:t> </a:t>
            </a:r>
          </a:p>
          <a:p>
            <a:pPr marL="0" indent="0">
              <a:buFont typeface="Arial" panose="020B0604020202020204" pitchFamily="34" charset="0"/>
              <a:buNone/>
            </a:pPr>
            <a:r>
              <a:rPr lang="en-US" sz="1200" dirty="0"/>
              <a:t>	or </a:t>
            </a:r>
            <a:r>
              <a:rPr lang="en-US" sz="1200" dirty="0">
                <a:hlinkClick r:id="rId3"/>
              </a:rPr>
              <a:t>info@nlpaics.com</a:t>
            </a:r>
            <a:r>
              <a:rPr lang="en-US" sz="1200" dirty="0"/>
              <a:t> </a:t>
            </a:r>
            <a:endParaRPr lang="en-US" sz="1400" dirty="0"/>
          </a:p>
        </p:txBody>
      </p:sp>
    </p:spTree>
    <p:extLst>
      <p:ext uri="{BB962C8B-B14F-4D97-AF65-F5344CB8AC3E}">
        <p14:creationId xmlns:p14="http://schemas.microsoft.com/office/powerpoint/2010/main" val="832711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p:txBody>
          <a:bodyPr/>
          <a:lstStyle/>
          <a:p>
            <a:r>
              <a:rPr lang="en-US" dirty="0"/>
              <a:t>Package Tiers</a:t>
            </a: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p:txBody>
          <a:bodyPr/>
          <a:lstStyle/>
          <a:p>
            <a:r>
              <a:rPr lang="en-US" dirty="0"/>
              <a:t>Diamond</a:t>
            </a:r>
          </a:p>
          <a:p>
            <a:r>
              <a:rPr lang="en-US" dirty="0"/>
              <a:t>Platinum</a:t>
            </a:r>
          </a:p>
          <a:p>
            <a:r>
              <a:rPr lang="en-US" dirty="0"/>
              <a:t>Gold</a:t>
            </a:r>
          </a:p>
          <a:p>
            <a:r>
              <a:rPr lang="en-US" dirty="0"/>
              <a:t>Silver</a:t>
            </a:r>
          </a:p>
          <a:p>
            <a:r>
              <a:rPr lang="en-US" dirty="0"/>
              <a:t>Bronze</a:t>
            </a:r>
          </a:p>
          <a:p>
            <a:r>
              <a:rPr lang="en-US" dirty="0"/>
              <a:t>Iron</a:t>
            </a:r>
          </a:p>
          <a:p>
            <a:endParaRPr lang="en-US" dirty="0"/>
          </a:p>
        </p:txBody>
      </p:sp>
      <p:pic>
        <p:nvPicPr>
          <p:cNvPr id="6" name="Picture Placeholder 5" descr="Seats in stadium">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a:blip r:embed="rId2"/>
          <a:srcRect/>
          <a:stretch/>
        </p:blipFill>
        <p:spPr/>
      </p:pic>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t>NLPAICS Sponsorship</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pPr/>
              <a:t>2</a:t>
            </a:fld>
            <a:endParaRPr lang="en-US" dirty="0"/>
          </a:p>
        </p:txBody>
      </p:sp>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04672" y="986918"/>
            <a:ext cx="10549128" cy="867762"/>
          </a:xfrm>
        </p:spPr>
        <p:txBody>
          <a:bodyPr>
            <a:normAutofit/>
          </a:bodyPr>
          <a:lstStyle/>
          <a:p>
            <a:r>
              <a:rPr lang="en-US" dirty="0"/>
              <a:t>Why sponsor NLPAICS’2024?</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850392" y="2191109"/>
            <a:ext cx="9863616" cy="3981091"/>
          </a:xfrm>
        </p:spPr>
        <p:txBody>
          <a:bodyPr>
            <a:normAutofit/>
          </a:bodyPr>
          <a:lstStyle/>
          <a:p>
            <a:r>
              <a:rPr lang="en-US" dirty="0"/>
              <a:t>By sponsoring NLPAICS’2024, you will have the opportunity to share information about your company, services, and products with a large community of interested professionals, including: </a:t>
            </a:r>
          </a:p>
          <a:p>
            <a:pPr marL="342900" indent="-342900">
              <a:buFont typeface="Arial" panose="020B0604020202020204" pitchFamily="34" charset="0"/>
              <a:buChar char="•"/>
            </a:pPr>
            <a:r>
              <a:rPr lang="en-US" dirty="0"/>
              <a:t>The members of the NLPAICS’2024 </a:t>
            </a:r>
            <a:r>
              <a:rPr lang="en-US" dirty="0" err="1"/>
              <a:t>Programme</a:t>
            </a:r>
            <a:r>
              <a:rPr lang="en-US" dirty="0"/>
              <a:t> Committee and their networks </a:t>
            </a:r>
          </a:p>
          <a:p>
            <a:pPr marL="342900" indent="-342900">
              <a:buFont typeface="Arial" panose="020B0604020202020204" pitchFamily="34" charset="0"/>
              <a:buChar char="•"/>
            </a:pPr>
            <a:r>
              <a:rPr lang="en-US" dirty="0"/>
              <a:t>The </a:t>
            </a:r>
            <a:r>
              <a:rPr lang="en-US" dirty="0" err="1"/>
              <a:t>organisers</a:t>
            </a:r>
            <a:r>
              <a:rPr lang="en-US" dirty="0"/>
              <a:t> and their networks </a:t>
            </a:r>
          </a:p>
          <a:p>
            <a:pPr marL="342900" indent="-342900">
              <a:buFont typeface="Arial" panose="020B0604020202020204" pitchFamily="34" charset="0"/>
              <a:buChar char="•"/>
            </a:pPr>
            <a:r>
              <a:rPr lang="en-US" dirty="0"/>
              <a:t>The attendees of NLPAICS’2024 (see https://nlpaics.com/) </a:t>
            </a:r>
          </a:p>
          <a:p>
            <a:r>
              <a:rPr lang="en-US" dirty="0"/>
              <a:t>Finally, unlike the practice of many other events, your logo will not be taken down from the website after the event and will continue to be promoted on the website indefinitely.</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3</a:t>
            </a:fld>
            <a:endParaRPr lang="en-US" dirty="0"/>
          </a:p>
        </p:txBody>
      </p:sp>
      <p:sp>
        <p:nvSpPr>
          <p:cNvPr id="9" name="Footer Placeholder 9">
            <a:extLst>
              <a:ext uri="{FF2B5EF4-FFF2-40B4-BE49-F238E27FC236}">
                <a16:creationId xmlns:a16="http://schemas.microsoft.com/office/drawing/2014/main" id="{A31D6C92-DB7B-4757-8F77-7BEA335D833C}"/>
              </a:ext>
            </a:extLst>
          </p:cNvPr>
          <p:cNvSpPr>
            <a:spLocks noGrp="1"/>
          </p:cNvSpPr>
          <p:nvPr>
            <p:ph type="ftr" sz="quarter" idx="11"/>
          </p:nvPr>
        </p:nvSpPr>
        <p:spPr>
          <a:xfrm>
            <a:off x="8610600" y="621793"/>
            <a:ext cx="3318927" cy="365125"/>
          </a:xfrm>
        </p:spPr>
        <p:txBody>
          <a:bodyPr/>
          <a:lstStyle/>
          <a:p>
            <a:r>
              <a:rPr lang="en-US" dirty="0"/>
              <a:t>NLPAICS’24 29-30 July, Lancaster</a:t>
            </a:r>
          </a:p>
        </p:txBody>
      </p:sp>
      <p:pic>
        <p:nvPicPr>
          <p:cNvPr id="12" name="Picture 11" descr="A black background with white spots&#10;&#10;Description automatically generated">
            <a:extLst>
              <a:ext uri="{FF2B5EF4-FFF2-40B4-BE49-F238E27FC236}">
                <a16:creationId xmlns:a16="http://schemas.microsoft.com/office/drawing/2014/main" id="{91D2E55B-9982-E734-D1BB-6F70A7EC27E9}"/>
              </a:ext>
            </a:extLst>
          </p:cNvPr>
          <p:cNvPicPr>
            <a:picLocks noChangeAspect="1"/>
          </p:cNvPicPr>
          <p:nvPr/>
        </p:nvPicPr>
        <p:blipFill rotWithShape="1">
          <a:blip r:embed="rId2">
            <a:duotone>
              <a:schemeClr val="accent2">
                <a:shade val="45000"/>
                <a:satMod val="135000"/>
              </a:schemeClr>
              <a:prstClr val="white"/>
            </a:duotone>
          </a:blip>
          <a:srcRect l="21781" t="27064" r="30760" b="7824"/>
          <a:stretch/>
        </p:blipFill>
        <p:spPr>
          <a:xfrm>
            <a:off x="7893973" y="463704"/>
            <a:ext cx="659268" cy="678128"/>
          </a:xfrm>
          <a:prstGeom prst="rect">
            <a:avLst/>
          </a:prstGeom>
        </p:spPr>
      </p:pic>
    </p:spTree>
    <p:extLst>
      <p:ext uri="{BB962C8B-B14F-4D97-AF65-F5344CB8AC3E}">
        <p14:creationId xmlns:p14="http://schemas.microsoft.com/office/powerpoint/2010/main" val="36533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BBD24-421B-1F1A-7813-98F415087F1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5F2E058-0C63-5C76-219F-DF5A0EFF9B46}"/>
              </a:ext>
            </a:extLst>
          </p:cNvPr>
          <p:cNvSpPr>
            <a:spLocks noGrp="1"/>
          </p:cNvSpPr>
          <p:nvPr>
            <p:ph idx="1"/>
          </p:nvPr>
        </p:nvSpPr>
        <p:spPr>
          <a:xfrm>
            <a:off x="850392" y="2191109"/>
            <a:ext cx="9009600" cy="3830129"/>
          </a:xfrm>
        </p:spPr>
        <p:txBody>
          <a:bodyPr>
            <a:normAutofit/>
          </a:bodyPr>
          <a:lstStyle/>
          <a:p>
            <a:pPr algn="just"/>
            <a:r>
              <a:rPr lang="en-US" dirty="0"/>
              <a:t>is a cost-effective approach to reach many potential customers and will provide you with opportunities to network with like-minded professionals. We have a variety of sponsorship options to suit different industry needs, tailored to appeal to a wide variety of marketing objectives as outlined on the next page. However, if there are other ways in which your </a:t>
            </a:r>
            <a:r>
              <a:rPr lang="en-US" dirty="0" err="1"/>
              <a:t>organisation</a:t>
            </a:r>
            <a:r>
              <a:rPr lang="en-US" dirty="0"/>
              <a:t> would like to be involved, we would welcome the opportunity to discuss these with you and encourage your creative ideas.</a:t>
            </a:r>
          </a:p>
        </p:txBody>
      </p:sp>
      <p:sp>
        <p:nvSpPr>
          <p:cNvPr id="11" name="Slide Number Placeholder 10">
            <a:extLst>
              <a:ext uri="{FF2B5EF4-FFF2-40B4-BE49-F238E27FC236}">
                <a16:creationId xmlns:a16="http://schemas.microsoft.com/office/drawing/2014/main" id="{45287BDF-D3BA-1D98-4F3A-22E1F23C5AD6}"/>
              </a:ext>
            </a:extLst>
          </p:cNvPr>
          <p:cNvSpPr>
            <a:spLocks noGrp="1"/>
          </p:cNvSpPr>
          <p:nvPr>
            <p:ph type="sldNum" sz="quarter" idx="12"/>
          </p:nvPr>
        </p:nvSpPr>
        <p:spPr/>
        <p:txBody>
          <a:bodyPr/>
          <a:lstStyle/>
          <a:p>
            <a:fld id="{D8DA9DAA-006C-4F4B-980E-E3DF019B24E2}" type="slidenum">
              <a:rPr lang="en-US" smtClean="0"/>
              <a:pPr/>
              <a:t>4</a:t>
            </a:fld>
            <a:endParaRPr lang="en-US" dirty="0"/>
          </a:p>
        </p:txBody>
      </p:sp>
      <p:sp>
        <p:nvSpPr>
          <p:cNvPr id="6" name="Title 2">
            <a:extLst>
              <a:ext uri="{FF2B5EF4-FFF2-40B4-BE49-F238E27FC236}">
                <a16:creationId xmlns:a16="http://schemas.microsoft.com/office/drawing/2014/main" id="{91825558-0B41-CA75-6F80-3831D819C3BE}"/>
              </a:ext>
            </a:extLst>
          </p:cNvPr>
          <p:cNvSpPr>
            <a:spLocks noGrp="1"/>
          </p:cNvSpPr>
          <p:nvPr>
            <p:ph type="title"/>
          </p:nvPr>
        </p:nvSpPr>
        <p:spPr>
          <a:xfrm>
            <a:off x="804672" y="986918"/>
            <a:ext cx="10549128" cy="867762"/>
          </a:xfrm>
        </p:spPr>
        <p:txBody>
          <a:bodyPr>
            <a:normAutofit/>
          </a:bodyPr>
          <a:lstStyle/>
          <a:p>
            <a:r>
              <a:rPr lang="en-US" dirty="0"/>
              <a:t>Sponsorship</a:t>
            </a:r>
          </a:p>
        </p:txBody>
      </p:sp>
      <p:sp>
        <p:nvSpPr>
          <p:cNvPr id="8" name="Footer Placeholder 9">
            <a:extLst>
              <a:ext uri="{FF2B5EF4-FFF2-40B4-BE49-F238E27FC236}">
                <a16:creationId xmlns:a16="http://schemas.microsoft.com/office/drawing/2014/main" id="{4241B4D3-269B-B9E4-B04A-D5B48027A273}"/>
              </a:ext>
            </a:extLst>
          </p:cNvPr>
          <p:cNvSpPr>
            <a:spLocks noGrp="1"/>
          </p:cNvSpPr>
          <p:nvPr>
            <p:ph type="ftr" sz="quarter" idx="11"/>
          </p:nvPr>
        </p:nvSpPr>
        <p:spPr>
          <a:xfrm>
            <a:off x="8610600" y="621793"/>
            <a:ext cx="3318927" cy="365125"/>
          </a:xfrm>
        </p:spPr>
        <p:txBody>
          <a:bodyPr/>
          <a:lstStyle/>
          <a:p>
            <a:r>
              <a:rPr lang="en-US" dirty="0"/>
              <a:t>NLPAICS’24 29-30 July, Lancaster</a:t>
            </a:r>
          </a:p>
        </p:txBody>
      </p:sp>
      <p:pic>
        <p:nvPicPr>
          <p:cNvPr id="9" name="Picture 8" descr="A black background with white spots&#10;&#10;Description automatically generated">
            <a:extLst>
              <a:ext uri="{FF2B5EF4-FFF2-40B4-BE49-F238E27FC236}">
                <a16:creationId xmlns:a16="http://schemas.microsoft.com/office/drawing/2014/main" id="{234AAF16-5790-DB7E-C301-ED6D702A9A83}"/>
              </a:ext>
            </a:extLst>
          </p:cNvPr>
          <p:cNvPicPr>
            <a:picLocks noChangeAspect="1"/>
          </p:cNvPicPr>
          <p:nvPr/>
        </p:nvPicPr>
        <p:blipFill rotWithShape="1">
          <a:blip r:embed="rId2">
            <a:duotone>
              <a:schemeClr val="accent2">
                <a:shade val="45000"/>
                <a:satMod val="135000"/>
              </a:schemeClr>
              <a:prstClr val="white"/>
            </a:duotone>
          </a:blip>
          <a:srcRect l="21781" t="27064" r="30760" b="7824"/>
          <a:stretch/>
        </p:blipFill>
        <p:spPr>
          <a:xfrm>
            <a:off x="7893973" y="463704"/>
            <a:ext cx="659268" cy="678128"/>
          </a:xfrm>
          <a:prstGeom prst="rect">
            <a:avLst/>
          </a:prstGeom>
        </p:spPr>
      </p:pic>
    </p:spTree>
    <p:extLst>
      <p:ext uri="{BB962C8B-B14F-4D97-AF65-F5344CB8AC3E}">
        <p14:creationId xmlns:p14="http://schemas.microsoft.com/office/powerpoint/2010/main" val="963056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62F8F-4A07-D2C9-0B0B-B0AD1485F5B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E117E31-DB10-00B5-6DE1-AD5738D4B310}"/>
              </a:ext>
            </a:extLst>
          </p:cNvPr>
          <p:cNvSpPr>
            <a:spLocks noGrp="1"/>
          </p:cNvSpPr>
          <p:nvPr>
            <p:ph idx="1"/>
          </p:nvPr>
        </p:nvSpPr>
        <p:spPr>
          <a:xfrm>
            <a:off x="850392" y="2096219"/>
            <a:ext cx="9863616" cy="4075981"/>
          </a:xfrm>
        </p:spPr>
        <p:txBody>
          <a:bodyPr>
            <a:noAutofit/>
          </a:bodyPr>
          <a:lstStyle/>
          <a:p>
            <a:pPr marL="342900" indent="-342900">
              <a:buFont typeface="Arial" panose="020B0604020202020204" pitchFamily="34" charset="0"/>
              <a:buChar char="•"/>
            </a:pPr>
            <a:r>
              <a:rPr lang="en-US" sz="1400" dirty="0"/>
              <a:t>Two full days to exhibit and network with all the delegates </a:t>
            </a:r>
          </a:p>
          <a:p>
            <a:pPr marL="342900" indent="-342900">
              <a:buFont typeface="Arial" panose="020B0604020202020204" pitchFamily="34" charset="0"/>
              <a:buChar char="•"/>
            </a:pPr>
            <a:r>
              <a:rPr lang="en-US" sz="1400" dirty="0"/>
              <a:t>Showcasing potential for new products and services </a:t>
            </a:r>
          </a:p>
          <a:p>
            <a:pPr marL="342900" indent="-342900">
              <a:buFont typeface="Arial" panose="020B0604020202020204" pitchFamily="34" charset="0"/>
              <a:buChar char="•"/>
            </a:pPr>
            <a:r>
              <a:rPr lang="en-US" sz="1400" dirty="0"/>
              <a:t>A unique opportunity to offer a workshop or in-depth tool demo to interested professionals </a:t>
            </a:r>
          </a:p>
          <a:p>
            <a:pPr marL="342900" indent="-342900">
              <a:buFont typeface="Arial" panose="020B0604020202020204" pitchFamily="34" charset="0"/>
              <a:buChar char="•"/>
            </a:pPr>
            <a:r>
              <a:rPr lang="en-US" sz="1400" dirty="0"/>
              <a:t>The potential to provide a joint presentation with a customer to illustrate specific advantages </a:t>
            </a:r>
          </a:p>
          <a:p>
            <a:pPr marL="342900" indent="-342900">
              <a:buFont typeface="Arial" panose="020B0604020202020204" pitchFamily="34" charset="0"/>
              <a:buChar char="•"/>
            </a:pPr>
            <a:r>
              <a:rPr lang="en-US" sz="1400" dirty="0"/>
              <a:t>Face-to-face meetings with NLP, AI, and cyber security professionals, researchers and tool developers from around the world </a:t>
            </a:r>
          </a:p>
          <a:p>
            <a:pPr marL="342900" indent="-342900">
              <a:buFont typeface="Arial" panose="020B0604020202020204" pitchFamily="34" charset="0"/>
              <a:buChar char="•"/>
            </a:pPr>
            <a:r>
              <a:rPr lang="en-US" sz="1400" dirty="0"/>
              <a:t>The chance to increase your visibility within the fields of NLP, AI, and cyber security </a:t>
            </a:r>
          </a:p>
          <a:p>
            <a:pPr marL="342900" indent="-342900">
              <a:buFont typeface="Arial" panose="020B0604020202020204" pitchFamily="34" charset="0"/>
              <a:buChar char="•"/>
            </a:pPr>
            <a:r>
              <a:rPr lang="en-US" sz="1400" dirty="0"/>
              <a:t>Opportunities to strengthen relationships with professional associations and customers </a:t>
            </a:r>
          </a:p>
          <a:p>
            <a:pPr marL="342900" indent="-342900">
              <a:buFont typeface="Arial" panose="020B0604020202020204" pitchFamily="34" charset="0"/>
              <a:buChar char="•"/>
            </a:pPr>
            <a:r>
              <a:rPr lang="en-US" sz="1400" dirty="0"/>
              <a:t>A platform for product/service trials </a:t>
            </a:r>
          </a:p>
          <a:p>
            <a:pPr marL="342900" indent="-342900">
              <a:buFont typeface="Arial" panose="020B0604020202020204" pitchFamily="34" charset="0"/>
              <a:buChar char="•"/>
            </a:pPr>
            <a:r>
              <a:rPr lang="en-US" sz="1400" dirty="0"/>
              <a:t>The potential to obtain invaluable product/service feedback </a:t>
            </a:r>
          </a:p>
          <a:p>
            <a:pPr marL="342900" indent="-342900">
              <a:buFont typeface="Arial" panose="020B0604020202020204" pitchFamily="34" charset="0"/>
              <a:buChar char="•"/>
            </a:pPr>
            <a:r>
              <a:rPr lang="en-US" sz="1400" dirty="0"/>
              <a:t>Networking opportunities with a large number of undergraduate and postgraduate students with backgrounds in both Natural Language Processing/AI and Cyber Security</a:t>
            </a:r>
          </a:p>
          <a:p>
            <a:pPr marL="342900" indent="-342900">
              <a:buFont typeface="Arial" panose="020B0604020202020204" pitchFamily="34" charset="0"/>
              <a:buChar char="•"/>
            </a:pPr>
            <a:r>
              <a:rPr lang="en-US" sz="1400" dirty="0"/>
              <a:t>A year’s online subscription to the Journal of Language Resources &amp; Evaluation</a:t>
            </a:r>
          </a:p>
        </p:txBody>
      </p:sp>
      <p:sp>
        <p:nvSpPr>
          <p:cNvPr id="11" name="Slide Number Placeholder 10">
            <a:extLst>
              <a:ext uri="{FF2B5EF4-FFF2-40B4-BE49-F238E27FC236}">
                <a16:creationId xmlns:a16="http://schemas.microsoft.com/office/drawing/2014/main" id="{45339D96-808E-B5B3-FE44-E6D8DCC96E8C}"/>
              </a:ext>
            </a:extLst>
          </p:cNvPr>
          <p:cNvSpPr>
            <a:spLocks noGrp="1"/>
          </p:cNvSpPr>
          <p:nvPr>
            <p:ph type="sldNum" sz="quarter" idx="12"/>
          </p:nvPr>
        </p:nvSpPr>
        <p:spPr/>
        <p:txBody>
          <a:bodyPr/>
          <a:lstStyle/>
          <a:p>
            <a:fld id="{D8DA9DAA-006C-4F4B-980E-E3DF019B24E2}" type="slidenum">
              <a:rPr lang="en-US" smtClean="0"/>
              <a:pPr/>
              <a:t>5</a:t>
            </a:fld>
            <a:endParaRPr lang="en-US" dirty="0"/>
          </a:p>
        </p:txBody>
      </p:sp>
      <p:sp>
        <p:nvSpPr>
          <p:cNvPr id="6" name="Title 2">
            <a:extLst>
              <a:ext uri="{FF2B5EF4-FFF2-40B4-BE49-F238E27FC236}">
                <a16:creationId xmlns:a16="http://schemas.microsoft.com/office/drawing/2014/main" id="{9FE13725-136E-DF9A-AD79-05955BC1631A}"/>
              </a:ext>
            </a:extLst>
          </p:cNvPr>
          <p:cNvSpPr>
            <a:spLocks noGrp="1"/>
          </p:cNvSpPr>
          <p:nvPr>
            <p:ph type="title"/>
          </p:nvPr>
        </p:nvSpPr>
        <p:spPr>
          <a:xfrm>
            <a:off x="804672" y="986918"/>
            <a:ext cx="10549128" cy="867762"/>
          </a:xfrm>
        </p:spPr>
        <p:txBody>
          <a:bodyPr>
            <a:normAutofit fontScale="90000"/>
          </a:bodyPr>
          <a:lstStyle/>
          <a:p>
            <a:r>
              <a:rPr lang="en-US" dirty="0"/>
              <a:t>Benefits of sponsorship include:</a:t>
            </a:r>
          </a:p>
        </p:txBody>
      </p:sp>
      <p:sp>
        <p:nvSpPr>
          <p:cNvPr id="7" name="Footer Placeholder 9">
            <a:extLst>
              <a:ext uri="{FF2B5EF4-FFF2-40B4-BE49-F238E27FC236}">
                <a16:creationId xmlns:a16="http://schemas.microsoft.com/office/drawing/2014/main" id="{B0580AE0-07BD-87C8-A5A8-7F1F2B5DF20B}"/>
              </a:ext>
            </a:extLst>
          </p:cNvPr>
          <p:cNvSpPr>
            <a:spLocks noGrp="1"/>
          </p:cNvSpPr>
          <p:nvPr>
            <p:ph type="ftr" sz="quarter" idx="11"/>
          </p:nvPr>
        </p:nvSpPr>
        <p:spPr>
          <a:xfrm>
            <a:off x="8610600" y="621793"/>
            <a:ext cx="3318927" cy="365125"/>
          </a:xfrm>
        </p:spPr>
        <p:txBody>
          <a:bodyPr/>
          <a:lstStyle/>
          <a:p>
            <a:r>
              <a:rPr lang="en-US" dirty="0"/>
              <a:t>NLPAICS’24 29-30 July, Lancaster</a:t>
            </a:r>
          </a:p>
        </p:txBody>
      </p:sp>
      <p:pic>
        <p:nvPicPr>
          <p:cNvPr id="8" name="Picture 7" descr="A black background with white spots&#10;&#10;Description automatically generated">
            <a:extLst>
              <a:ext uri="{FF2B5EF4-FFF2-40B4-BE49-F238E27FC236}">
                <a16:creationId xmlns:a16="http://schemas.microsoft.com/office/drawing/2014/main" id="{69FFF92D-BFF0-F996-E7EF-8F912E4D26F6}"/>
              </a:ext>
            </a:extLst>
          </p:cNvPr>
          <p:cNvPicPr>
            <a:picLocks noChangeAspect="1"/>
          </p:cNvPicPr>
          <p:nvPr/>
        </p:nvPicPr>
        <p:blipFill rotWithShape="1">
          <a:blip r:embed="rId2">
            <a:duotone>
              <a:schemeClr val="accent2">
                <a:shade val="45000"/>
                <a:satMod val="135000"/>
              </a:schemeClr>
              <a:prstClr val="white"/>
            </a:duotone>
          </a:blip>
          <a:srcRect l="21781" t="27064" r="30760" b="7824"/>
          <a:stretch/>
        </p:blipFill>
        <p:spPr>
          <a:xfrm>
            <a:off x="7893973" y="463704"/>
            <a:ext cx="659268" cy="678128"/>
          </a:xfrm>
          <a:prstGeom prst="rect">
            <a:avLst/>
          </a:prstGeom>
        </p:spPr>
      </p:pic>
    </p:spTree>
    <p:extLst>
      <p:ext uri="{BB962C8B-B14F-4D97-AF65-F5344CB8AC3E}">
        <p14:creationId xmlns:p14="http://schemas.microsoft.com/office/powerpoint/2010/main" val="216602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p:txBody>
          <a:bodyPr/>
          <a:lstStyle/>
          <a:p>
            <a:r>
              <a:rPr lang="en-US" b="1" cap="all" spc="400" dirty="0">
                <a:solidFill>
                  <a:schemeClr val="bg1"/>
                </a:solidFill>
                <a:latin typeface="+mn-lt"/>
              </a:rPr>
              <a:t>Sponsor Tiers</a:t>
            </a:r>
            <a:endParaRPr lang="en-US" dirty="0"/>
          </a:p>
        </p:txBody>
      </p:sp>
    </p:spTree>
    <p:extLst>
      <p:ext uri="{BB962C8B-B14F-4D97-AF65-F5344CB8AC3E}">
        <p14:creationId xmlns:p14="http://schemas.microsoft.com/office/powerpoint/2010/main" val="222788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5FCD4-E7BE-51DE-6D53-E9FD7D729C85}"/>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CB7D81-BD70-4741-AB4A-FB9599D4A47C}"/>
              </a:ext>
            </a:extLst>
          </p:cNvPr>
          <p:cNvSpPr>
            <a:spLocks noGrp="1"/>
          </p:cNvSpPr>
          <p:nvPr>
            <p:ph idx="1"/>
          </p:nvPr>
        </p:nvSpPr>
        <p:spPr>
          <a:xfrm>
            <a:off x="850392" y="2191109"/>
            <a:ext cx="9863616" cy="3981091"/>
          </a:xfrm>
        </p:spPr>
        <p:txBody>
          <a:bodyPr>
            <a:normAutofit fontScale="70000" lnSpcReduction="20000"/>
          </a:bodyPr>
          <a:lstStyle/>
          <a:p>
            <a:pPr marL="342900" indent="-342900">
              <a:buFont typeface="Arial" panose="020B0604020202020204" pitchFamily="34" charset="0"/>
              <a:buChar char="•"/>
            </a:pPr>
            <a:r>
              <a:rPr lang="en-US" dirty="0"/>
              <a:t>An opportunity to deliver a 30-minute standalone presentation at the conference </a:t>
            </a:r>
          </a:p>
          <a:p>
            <a:pPr marL="342900" indent="-342900">
              <a:buFont typeface="Arial" panose="020B0604020202020204" pitchFamily="34" charset="0"/>
              <a:buChar char="•"/>
            </a:pPr>
            <a:r>
              <a:rPr lang="en-US" dirty="0"/>
              <a:t>A full-page advert in the official </a:t>
            </a:r>
            <a:r>
              <a:rPr lang="en-US" dirty="0" err="1"/>
              <a:t>programme</a:t>
            </a:r>
            <a:r>
              <a:rPr lang="en-US" dirty="0"/>
              <a:t> </a:t>
            </a:r>
          </a:p>
          <a:p>
            <a:pPr marL="342900" indent="-342900">
              <a:buFont typeface="Arial" panose="020B0604020202020204" pitchFamily="34" charset="0"/>
              <a:buChar char="•"/>
            </a:pPr>
            <a:r>
              <a:rPr lang="en-US" dirty="0"/>
              <a:t>A 150-word profile placed within the </a:t>
            </a:r>
            <a:r>
              <a:rPr lang="en-US" dirty="0" err="1"/>
              <a:t>programme</a:t>
            </a:r>
            <a:r>
              <a:rPr lang="en-US" dirty="0"/>
              <a:t> </a:t>
            </a:r>
          </a:p>
          <a:p>
            <a:pPr marL="342900" indent="-342900">
              <a:buFont typeface="Arial" panose="020B0604020202020204" pitchFamily="34" charset="0"/>
              <a:buChar char="•"/>
            </a:pPr>
            <a:r>
              <a:rPr lang="en-US" dirty="0"/>
              <a:t>A 500-word profile with logo and hyperlink on the conference website </a:t>
            </a:r>
          </a:p>
          <a:p>
            <a:pPr marL="342900" indent="-342900">
              <a:buFont typeface="Arial" panose="020B0604020202020204" pitchFamily="34" charset="0"/>
              <a:buChar char="•"/>
            </a:pPr>
            <a:r>
              <a:rPr lang="en-US" dirty="0"/>
              <a:t>A company banner at the conference reception </a:t>
            </a:r>
          </a:p>
          <a:p>
            <a:pPr marL="342900" indent="-342900">
              <a:buFont typeface="Arial" panose="020B0604020202020204" pitchFamily="34" charset="0"/>
              <a:buChar char="•"/>
            </a:pPr>
            <a:r>
              <a:rPr lang="en-US" dirty="0"/>
              <a:t>Branding on all event materials, including the front cover of the conference brochure </a:t>
            </a:r>
          </a:p>
          <a:p>
            <a:pPr marL="342900" indent="-342900">
              <a:buFont typeface="Arial" panose="020B0604020202020204" pitchFamily="34" charset="0"/>
              <a:buChar char="•"/>
            </a:pPr>
            <a:r>
              <a:rPr lang="en-US" dirty="0"/>
              <a:t>Branding on the conference website </a:t>
            </a:r>
          </a:p>
          <a:p>
            <a:pPr marL="342900" indent="-342900">
              <a:buFont typeface="Arial" panose="020B0604020202020204" pitchFamily="34" charset="0"/>
              <a:buChar char="•"/>
            </a:pPr>
            <a:r>
              <a:rPr lang="en-US" dirty="0"/>
              <a:t>Six inserts in the delegate bags </a:t>
            </a:r>
          </a:p>
          <a:p>
            <a:pPr marL="342900" indent="-342900">
              <a:buFont typeface="Arial" panose="020B0604020202020204" pitchFamily="34" charset="0"/>
              <a:buChar char="•"/>
            </a:pPr>
            <a:r>
              <a:rPr lang="en-US" dirty="0"/>
              <a:t>The possibility of holding a tutorial for delegates </a:t>
            </a:r>
          </a:p>
          <a:p>
            <a:pPr marL="342900" indent="-342900">
              <a:buFont typeface="Arial" panose="020B0604020202020204" pitchFamily="34" charset="0"/>
              <a:buChar char="•"/>
            </a:pPr>
            <a:r>
              <a:rPr lang="en-US" dirty="0"/>
              <a:t>An exhibition space placed in a strategic location that gives you access to delegates between sessions </a:t>
            </a:r>
          </a:p>
          <a:p>
            <a:pPr marL="342900" indent="-342900">
              <a:buFont typeface="Arial" panose="020B0604020202020204" pitchFamily="34" charset="0"/>
              <a:buChar char="•"/>
            </a:pPr>
            <a:r>
              <a:rPr lang="en-US" dirty="0"/>
              <a:t>Six complimentary registrations including access to all sessions, social events and gala dinner</a:t>
            </a:r>
          </a:p>
        </p:txBody>
      </p:sp>
      <p:sp>
        <p:nvSpPr>
          <p:cNvPr id="11" name="Slide Number Placeholder 10">
            <a:extLst>
              <a:ext uri="{FF2B5EF4-FFF2-40B4-BE49-F238E27FC236}">
                <a16:creationId xmlns:a16="http://schemas.microsoft.com/office/drawing/2014/main" id="{9812AAF1-B19C-07C4-346D-ABEDF45EDB68}"/>
              </a:ext>
            </a:extLst>
          </p:cNvPr>
          <p:cNvSpPr>
            <a:spLocks noGrp="1"/>
          </p:cNvSpPr>
          <p:nvPr>
            <p:ph type="sldNum" sz="quarter" idx="12"/>
          </p:nvPr>
        </p:nvSpPr>
        <p:spPr/>
        <p:txBody>
          <a:bodyPr/>
          <a:lstStyle/>
          <a:p>
            <a:fld id="{D8DA9DAA-006C-4F4B-980E-E3DF019B24E2}" type="slidenum">
              <a:rPr lang="en-US" smtClean="0"/>
              <a:pPr/>
              <a:t>7</a:t>
            </a:fld>
            <a:endParaRPr lang="en-US" dirty="0"/>
          </a:p>
        </p:txBody>
      </p:sp>
      <p:sp>
        <p:nvSpPr>
          <p:cNvPr id="6" name="Title 2">
            <a:extLst>
              <a:ext uri="{FF2B5EF4-FFF2-40B4-BE49-F238E27FC236}">
                <a16:creationId xmlns:a16="http://schemas.microsoft.com/office/drawing/2014/main" id="{8CC1F4A0-B4EB-9B65-708E-C2B986293197}"/>
              </a:ext>
            </a:extLst>
          </p:cNvPr>
          <p:cNvSpPr>
            <a:spLocks noGrp="1"/>
          </p:cNvSpPr>
          <p:nvPr>
            <p:ph type="title"/>
          </p:nvPr>
        </p:nvSpPr>
        <p:spPr>
          <a:xfrm>
            <a:off x="804672" y="986918"/>
            <a:ext cx="10549128" cy="867762"/>
          </a:xfrm>
        </p:spPr>
        <p:txBody>
          <a:bodyPr>
            <a:normAutofit/>
          </a:bodyPr>
          <a:lstStyle/>
          <a:p>
            <a:r>
              <a:rPr lang="en-US" sz="4400" dirty="0"/>
              <a:t>Diamond Sponsor: 3000 £</a:t>
            </a:r>
          </a:p>
        </p:txBody>
      </p:sp>
      <p:sp>
        <p:nvSpPr>
          <p:cNvPr id="2" name="Footer Placeholder 9">
            <a:extLst>
              <a:ext uri="{FF2B5EF4-FFF2-40B4-BE49-F238E27FC236}">
                <a16:creationId xmlns:a16="http://schemas.microsoft.com/office/drawing/2014/main" id="{BBE61007-E5B8-F647-D40C-E771F58F925D}"/>
              </a:ext>
            </a:extLst>
          </p:cNvPr>
          <p:cNvSpPr>
            <a:spLocks noGrp="1"/>
          </p:cNvSpPr>
          <p:nvPr>
            <p:ph type="ftr" sz="quarter" idx="11"/>
          </p:nvPr>
        </p:nvSpPr>
        <p:spPr>
          <a:xfrm>
            <a:off x="8610600" y="621793"/>
            <a:ext cx="3318927" cy="365125"/>
          </a:xfrm>
        </p:spPr>
        <p:txBody>
          <a:bodyPr/>
          <a:lstStyle/>
          <a:p>
            <a:r>
              <a:rPr lang="en-US" dirty="0"/>
              <a:t>NLPAICS’24 29-30 July, Lancaster</a:t>
            </a:r>
          </a:p>
        </p:txBody>
      </p:sp>
      <p:pic>
        <p:nvPicPr>
          <p:cNvPr id="3" name="Picture 2" descr="A black background with white spots&#10;&#10;Description automatically generated">
            <a:extLst>
              <a:ext uri="{FF2B5EF4-FFF2-40B4-BE49-F238E27FC236}">
                <a16:creationId xmlns:a16="http://schemas.microsoft.com/office/drawing/2014/main" id="{A9164613-8A70-81F2-3278-D005B32D4F72}"/>
              </a:ext>
            </a:extLst>
          </p:cNvPr>
          <p:cNvPicPr>
            <a:picLocks noChangeAspect="1"/>
          </p:cNvPicPr>
          <p:nvPr/>
        </p:nvPicPr>
        <p:blipFill rotWithShape="1">
          <a:blip r:embed="rId2">
            <a:duotone>
              <a:schemeClr val="accent2">
                <a:shade val="45000"/>
                <a:satMod val="135000"/>
              </a:schemeClr>
              <a:prstClr val="white"/>
            </a:duotone>
          </a:blip>
          <a:srcRect l="21781" t="27064" r="30760" b="7824"/>
          <a:stretch/>
        </p:blipFill>
        <p:spPr>
          <a:xfrm>
            <a:off x="7893973" y="463704"/>
            <a:ext cx="659268" cy="678128"/>
          </a:xfrm>
          <a:prstGeom prst="rect">
            <a:avLst/>
          </a:prstGeom>
        </p:spPr>
      </p:pic>
    </p:spTree>
    <p:extLst>
      <p:ext uri="{BB962C8B-B14F-4D97-AF65-F5344CB8AC3E}">
        <p14:creationId xmlns:p14="http://schemas.microsoft.com/office/powerpoint/2010/main" val="309181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7B129-17B2-964D-4953-2923100351EA}"/>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F6A70-73A6-9A4F-D72A-E09A4DE92952}"/>
              </a:ext>
            </a:extLst>
          </p:cNvPr>
          <p:cNvSpPr>
            <a:spLocks noGrp="1"/>
          </p:cNvSpPr>
          <p:nvPr>
            <p:ph idx="1"/>
          </p:nvPr>
        </p:nvSpPr>
        <p:spPr>
          <a:xfrm>
            <a:off x="850392" y="2191109"/>
            <a:ext cx="9863616" cy="3981091"/>
          </a:xfrm>
        </p:spPr>
        <p:txBody>
          <a:bodyPr>
            <a:normAutofit fontScale="70000" lnSpcReduction="20000"/>
          </a:bodyPr>
          <a:lstStyle/>
          <a:p>
            <a:pPr marL="342900" indent="-342900">
              <a:buFont typeface="Arial" panose="020B0604020202020204" pitchFamily="34" charset="0"/>
              <a:buChar char="•"/>
            </a:pPr>
            <a:r>
              <a:rPr lang="en-US" dirty="0"/>
              <a:t>An opportunity to deliver a 20-minute standalone presentation at the conference </a:t>
            </a:r>
          </a:p>
          <a:p>
            <a:pPr marL="342900" indent="-342900">
              <a:buFont typeface="Arial" panose="020B0604020202020204" pitchFamily="34" charset="0"/>
              <a:buChar char="•"/>
            </a:pPr>
            <a:r>
              <a:rPr lang="en-US" dirty="0"/>
              <a:t>A full-page advert in the official </a:t>
            </a:r>
            <a:r>
              <a:rPr lang="en-US" dirty="0" err="1"/>
              <a:t>programme</a:t>
            </a:r>
            <a:r>
              <a:rPr lang="en-US" dirty="0"/>
              <a:t> </a:t>
            </a:r>
          </a:p>
          <a:p>
            <a:pPr marL="342900" indent="-342900">
              <a:buFont typeface="Arial" panose="020B0604020202020204" pitchFamily="34" charset="0"/>
              <a:buChar char="•"/>
            </a:pPr>
            <a:r>
              <a:rPr lang="en-US" dirty="0"/>
              <a:t>A 150-word profile placed within the </a:t>
            </a:r>
            <a:r>
              <a:rPr lang="en-US" dirty="0" err="1"/>
              <a:t>programme</a:t>
            </a:r>
            <a:r>
              <a:rPr lang="en-US" dirty="0"/>
              <a:t> </a:t>
            </a:r>
          </a:p>
          <a:p>
            <a:pPr marL="342900" indent="-342900">
              <a:buFont typeface="Arial" panose="020B0604020202020204" pitchFamily="34" charset="0"/>
              <a:buChar char="•"/>
            </a:pPr>
            <a:r>
              <a:rPr lang="en-US" dirty="0"/>
              <a:t>A 500-word profile with logo and hyperlink on the conference website </a:t>
            </a:r>
          </a:p>
          <a:p>
            <a:pPr marL="342900" indent="-342900">
              <a:buFont typeface="Arial" panose="020B0604020202020204" pitchFamily="34" charset="0"/>
              <a:buChar char="•"/>
            </a:pPr>
            <a:r>
              <a:rPr lang="en-US" dirty="0"/>
              <a:t>A company banner at the conference reception</a:t>
            </a:r>
          </a:p>
          <a:p>
            <a:pPr marL="342900" indent="-342900">
              <a:buFont typeface="Arial" panose="020B0604020202020204" pitchFamily="34" charset="0"/>
              <a:buChar char="•"/>
            </a:pPr>
            <a:r>
              <a:rPr lang="en-US" dirty="0"/>
              <a:t>Branding on all event materials, including the front cover of the conference brochure </a:t>
            </a:r>
          </a:p>
          <a:p>
            <a:pPr marL="342900" indent="-342900">
              <a:buFont typeface="Arial" panose="020B0604020202020204" pitchFamily="34" charset="0"/>
              <a:buChar char="•"/>
            </a:pPr>
            <a:r>
              <a:rPr lang="en-US" dirty="0"/>
              <a:t>Branding on the conference website </a:t>
            </a:r>
          </a:p>
          <a:p>
            <a:pPr marL="342900" indent="-342900">
              <a:buFont typeface="Arial" panose="020B0604020202020204" pitchFamily="34" charset="0"/>
              <a:buChar char="•"/>
            </a:pPr>
            <a:r>
              <a:rPr lang="en-US" dirty="0"/>
              <a:t>Four inserts in the delegate bags </a:t>
            </a:r>
          </a:p>
          <a:p>
            <a:pPr marL="342900" indent="-342900">
              <a:buFont typeface="Arial" panose="020B0604020202020204" pitchFamily="34" charset="0"/>
              <a:buChar char="•"/>
            </a:pPr>
            <a:r>
              <a:rPr lang="en-US" dirty="0"/>
              <a:t>The possibility of holding a tutorial for up to 50 delegates </a:t>
            </a:r>
          </a:p>
          <a:p>
            <a:pPr marL="342900" indent="-342900">
              <a:buFont typeface="Arial" panose="020B0604020202020204" pitchFamily="34" charset="0"/>
              <a:buChar char="•"/>
            </a:pPr>
            <a:r>
              <a:rPr lang="en-US" dirty="0"/>
              <a:t>An exhibition space placed in a strategic location that gives you access to delegates between sessions </a:t>
            </a:r>
          </a:p>
          <a:p>
            <a:pPr marL="342900" indent="-342900">
              <a:buFont typeface="Arial" panose="020B0604020202020204" pitchFamily="34" charset="0"/>
              <a:buChar char="•"/>
            </a:pPr>
            <a:r>
              <a:rPr lang="en-US" dirty="0"/>
              <a:t>Four complimentary registrations including access to all sessions, social events and gala dinner</a:t>
            </a:r>
          </a:p>
        </p:txBody>
      </p:sp>
      <p:sp>
        <p:nvSpPr>
          <p:cNvPr id="11" name="Slide Number Placeholder 10">
            <a:extLst>
              <a:ext uri="{FF2B5EF4-FFF2-40B4-BE49-F238E27FC236}">
                <a16:creationId xmlns:a16="http://schemas.microsoft.com/office/drawing/2014/main" id="{09E5B6B7-8956-56D0-6868-197F61D2DA56}"/>
              </a:ext>
            </a:extLst>
          </p:cNvPr>
          <p:cNvSpPr>
            <a:spLocks noGrp="1"/>
          </p:cNvSpPr>
          <p:nvPr>
            <p:ph type="sldNum" sz="quarter" idx="12"/>
          </p:nvPr>
        </p:nvSpPr>
        <p:spPr/>
        <p:txBody>
          <a:bodyPr/>
          <a:lstStyle/>
          <a:p>
            <a:fld id="{D8DA9DAA-006C-4F4B-980E-E3DF019B24E2}" type="slidenum">
              <a:rPr lang="en-US" smtClean="0"/>
              <a:pPr/>
              <a:t>8</a:t>
            </a:fld>
            <a:endParaRPr lang="en-US" dirty="0"/>
          </a:p>
        </p:txBody>
      </p:sp>
      <p:sp>
        <p:nvSpPr>
          <p:cNvPr id="6" name="Title 2">
            <a:extLst>
              <a:ext uri="{FF2B5EF4-FFF2-40B4-BE49-F238E27FC236}">
                <a16:creationId xmlns:a16="http://schemas.microsoft.com/office/drawing/2014/main" id="{8983663F-A32B-F6CD-08A5-8A7AE0A1B816}"/>
              </a:ext>
            </a:extLst>
          </p:cNvPr>
          <p:cNvSpPr>
            <a:spLocks noGrp="1"/>
          </p:cNvSpPr>
          <p:nvPr>
            <p:ph type="title"/>
          </p:nvPr>
        </p:nvSpPr>
        <p:spPr>
          <a:xfrm>
            <a:off x="804672" y="986918"/>
            <a:ext cx="10549128" cy="867762"/>
          </a:xfrm>
        </p:spPr>
        <p:txBody>
          <a:bodyPr>
            <a:normAutofit/>
          </a:bodyPr>
          <a:lstStyle/>
          <a:p>
            <a:r>
              <a:rPr lang="en-US" sz="4400" dirty="0"/>
              <a:t>Platinum Sponsor: 2000 £</a:t>
            </a:r>
          </a:p>
        </p:txBody>
      </p:sp>
      <p:sp>
        <p:nvSpPr>
          <p:cNvPr id="2" name="Footer Placeholder 9">
            <a:extLst>
              <a:ext uri="{FF2B5EF4-FFF2-40B4-BE49-F238E27FC236}">
                <a16:creationId xmlns:a16="http://schemas.microsoft.com/office/drawing/2014/main" id="{0E796A92-DEA7-2499-7DA3-205EFAC80DF8}"/>
              </a:ext>
            </a:extLst>
          </p:cNvPr>
          <p:cNvSpPr>
            <a:spLocks noGrp="1"/>
          </p:cNvSpPr>
          <p:nvPr>
            <p:ph type="ftr" sz="quarter" idx="11"/>
          </p:nvPr>
        </p:nvSpPr>
        <p:spPr>
          <a:xfrm>
            <a:off x="8610600" y="621793"/>
            <a:ext cx="3318927" cy="365125"/>
          </a:xfrm>
        </p:spPr>
        <p:txBody>
          <a:bodyPr/>
          <a:lstStyle/>
          <a:p>
            <a:r>
              <a:rPr lang="en-US" dirty="0"/>
              <a:t>NLPAICS’24 29-30 July, Lancaster</a:t>
            </a:r>
          </a:p>
        </p:txBody>
      </p:sp>
      <p:pic>
        <p:nvPicPr>
          <p:cNvPr id="3" name="Picture 2" descr="A black background with white spots&#10;&#10;Description automatically generated">
            <a:extLst>
              <a:ext uri="{FF2B5EF4-FFF2-40B4-BE49-F238E27FC236}">
                <a16:creationId xmlns:a16="http://schemas.microsoft.com/office/drawing/2014/main" id="{A0E48DAD-6C6A-E3CE-BCFA-3D1887F3ED80}"/>
              </a:ext>
            </a:extLst>
          </p:cNvPr>
          <p:cNvPicPr>
            <a:picLocks noChangeAspect="1"/>
          </p:cNvPicPr>
          <p:nvPr/>
        </p:nvPicPr>
        <p:blipFill rotWithShape="1">
          <a:blip r:embed="rId2">
            <a:duotone>
              <a:schemeClr val="accent2">
                <a:shade val="45000"/>
                <a:satMod val="135000"/>
              </a:schemeClr>
              <a:prstClr val="white"/>
            </a:duotone>
          </a:blip>
          <a:srcRect l="21781" t="27064" r="30760" b="7824"/>
          <a:stretch/>
        </p:blipFill>
        <p:spPr>
          <a:xfrm>
            <a:off x="7893973" y="463704"/>
            <a:ext cx="659268" cy="678128"/>
          </a:xfrm>
          <a:prstGeom prst="rect">
            <a:avLst/>
          </a:prstGeom>
        </p:spPr>
      </p:pic>
    </p:spTree>
    <p:extLst>
      <p:ext uri="{BB962C8B-B14F-4D97-AF65-F5344CB8AC3E}">
        <p14:creationId xmlns:p14="http://schemas.microsoft.com/office/powerpoint/2010/main" val="836086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37355-7034-FB6C-CE96-3D760EB1CA9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AA061F6-F533-E033-DEFF-497808250D46}"/>
              </a:ext>
            </a:extLst>
          </p:cNvPr>
          <p:cNvSpPr>
            <a:spLocks noGrp="1"/>
          </p:cNvSpPr>
          <p:nvPr>
            <p:ph idx="1"/>
          </p:nvPr>
        </p:nvSpPr>
        <p:spPr>
          <a:xfrm>
            <a:off x="850392" y="2191109"/>
            <a:ext cx="9863616" cy="3981091"/>
          </a:xfrm>
        </p:spPr>
        <p:txBody>
          <a:bodyPr>
            <a:normAutofit fontScale="70000" lnSpcReduction="20000"/>
          </a:bodyPr>
          <a:lstStyle/>
          <a:p>
            <a:pPr marL="342900" indent="-342900">
              <a:buFont typeface="Arial" panose="020B0604020202020204" pitchFamily="34" charset="0"/>
              <a:buChar char="•"/>
            </a:pPr>
            <a:r>
              <a:rPr lang="en-US" dirty="0"/>
              <a:t>An opportunity to deliver a 15-minute standalone presentation at the conference </a:t>
            </a:r>
          </a:p>
          <a:p>
            <a:pPr marL="342900" indent="-342900">
              <a:buFont typeface="Arial" panose="020B0604020202020204" pitchFamily="34" charset="0"/>
              <a:buChar char="•"/>
            </a:pPr>
            <a:r>
              <a:rPr lang="en-US" dirty="0"/>
              <a:t>A full-page advert in the official </a:t>
            </a:r>
            <a:r>
              <a:rPr lang="en-US" dirty="0" err="1"/>
              <a:t>programme</a:t>
            </a:r>
            <a:r>
              <a:rPr lang="en-US" dirty="0"/>
              <a:t> </a:t>
            </a:r>
          </a:p>
          <a:p>
            <a:pPr marL="342900" indent="-342900">
              <a:buFont typeface="Arial" panose="020B0604020202020204" pitchFamily="34" charset="0"/>
              <a:buChar char="•"/>
            </a:pPr>
            <a:r>
              <a:rPr lang="en-US" dirty="0"/>
              <a:t>A 150-word profile placed within the </a:t>
            </a:r>
            <a:r>
              <a:rPr lang="en-US" dirty="0" err="1"/>
              <a:t>programme</a:t>
            </a:r>
            <a:r>
              <a:rPr lang="en-US" dirty="0"/>
              <a:t> </a:t>
            </a:r>
          </a:p>
          <a:p>
            <a:pPr marL="342900" indent="-342900">
              <a:buFont typeface="Arial" panose="020B0604020202020204" pitchFamily="34" charset="0"/>
              <a:buChar char="•"/>
            </a:pPr>
            <a:r>
              <a:rPr lang="en-US" dirty="0"/>
              <a:t>A 500-word profile with logo and hyperlink on the conference website </a:t>
            </a:r>
          </a:p>
          <a:p>
            <a:pPr marL="342900" indent="-342900">
              <a:buFont typeface="Arial" panose="020B0604020202020204" pitchFamily="34" charset="0"/>
              <a:buChar char="•"/>
            </a:pPr>
            <a:r>
              <a:rPr lang="en-US" dirty="0"/>
              <a:t>A company banner at the conference reception </a:t>
            </a:r>
          </a:p>
          <a:p>
            <a:pPr marL="342900" indent="-342900">
              <a:buFont typeface="Arial" panose="020B0604020202020204" pitchFamily="34" charset="0"/>
              <a:buChar char="•"/>
            </a:pPr>
            <a:r>
              <a:rPr lang="en-US" dirty="0"/>
              <a:t>Branding on all event materials, including the front cover of the conference brochure </a:t>
            </a:r>
          </a:p>
          <a:p>
            <a:pPr marL="342900" indent="-342900">
              <a:buFont typeface="Arial" panose="020B0604020202020204" pitchFamily="34" charset="0"/>
              <a:buChar char="•"/>
            </a:pPr>
            <a:r>
              <a:rPr lang="en-US" dirty="0"/>
              <a:t>Branding on the conference website </a:t>
            </a:r>
          </a:p>
          <a:p>
            <a:pPr marL="342900" indent="-342900">
              <a:buFont typeface="Arial" panose="020B0604020202020204" pitchFamily="34" charset="0"/>
              <a:buChar char="•"/>
            </a:pPr>
            <a:r>
              <a:rPr lang="en-US" dirty="0"/>
              <a:t>Three inserts in the delegate bags </a:t>
            </a:r>
          </a:p>
          <a:p>
            <a:pPr marL="342900" indent="-342900">
              <a:buFont typeface="Arial" panose="020B0604020202020204" pitchFamily="34" charset="0"/>
              <a:buChar char="•"/>
            </a:pPr>
            <a:r>
              <a:rPr lang="en-US" dirty="0"/>
              <a:t>The possibility of holding a tutorial for up to 50 delegates </a:t>
            </a:r>
          </a:p>
          <a:p>
            <a:pPr marL="342900" indent="-342900">
              <a:buFont typeface="Arial" panose="020B0604020202020204" pitchFamily="34" charset="0"/>
              <a:buChar char="•"/>
            </a:pPr>
            <a:r>
              <a:rPr lang="en-US" dirty="0"/>
              <a:t>An exhibition space placed in a strategic location that gives you access to delegates between sessions </a:t>
            </a:r>
          </a:p>
          <a:p>
            <a:pPr marL="342900" indent="-342900">
              <a:buFont typeface="Arial" panose="020B0604020202020204" pitchFamily="34" charset="0"/>
              <a:buChar char="•"/>
            </a:pPr>
            <a:r>
              <a:rPr lang="en-US" dirty="0"/>
              <a:t>Three complimentary registrations including access to all sessions, social events and gala dinner</a:t>
            </a:r>
          </a:p>
        </p:txBody>
      </p:sp>
      <p:sp>
        <p:nvSpPr>
          <p:cNvPr id="11" name="Slide Number Placeholder 10">
            <a:extLst>
              <a:ext uri="{FF2B5EF4-FFF2-40B4-BE49-F238E27FC236}">
                <a16:creationId xmlns:a16="http://schemas.microsoft.com/office/drawing/2014/main" id="{4CC370F7-90BF-5C55-F89E-9AB4260BEC1D}"/>
              </a:ext>
            </a:extLst>
          </p:cNvPr>
          <p:cNvSpPr>
            <a:spLocks noGrp="1"/>
          </p:cNvSpPr>
          <p:nvPr>
            <p:ph type="sldNum" sz="quarter" idx="12"/>
          </p:nvPr>
        </p:nvSpPr>
        <p:spPr/>
        <p:txBody>
          <a:bodyPr/>
          <a:lstStyle/>
          <a:p>
            <a:fld id="{D8DA9DAA-006C-4F4B-980E-E3DF019B24E2}" type="slidenum">
              <a:rPr lang="en-US" smtClean="0"/>
              <a:pPr/>
              <a:t>9</a:t>
            </a:fld>
            <a:endParaRPr lang="en-US" dirty="0"/>
          </a:p>
        </p:txBody>
      </p:sp>
      <p:sp>
        <p:nvSpPr>
          <p:cNvPr id="6" name="Title 2">
            <a:extLst>
              <a:ext uri="{FF2B5EF4-FFF2-40B4-BE49-F238E27FC236}">
                <a16:creationId xmlns:a16="http://schemas.microsoft.com/office/drawing/2014/main" id="{A0F90D74-D8F9-2930-B1BA-9A457DEA5490}"/>
              </a:ext>
            </a:extLst>
          </p:cNvPr>
          <p:cNvSpPr>
            <a:spLocks noGrp="1"/>
          </p:cNvSpPr>
          <p:nvPr>
            <p:ph type="title"/>
          </p:nvPr>
        </p:nvSpPr>
        <p:spPr>
          <a:xfrm>
            <a:off x="804672" y="986918"/>
            <a:ext cx="10549128" cy="867762"/>
          </a:xfrm>
        </p:spPr>
        <p:txBody>
          <a:bodyPr>
            <a:normAutofit/>
          </a:bodyPr>
          <a:lstStyle/>
          <a:p>
            <a:r>
              <a:rPr lang="en-US" sz="4400" dirty="0"/>
              <a:t>Gold Sponsor: 1500 £</a:t>
            </a:r>
          </a:p>
        </p:txBody>
      </p:sp>
      <p:sp>
        <p:nvSpPr>
          <p:cNvPr id="2" name="Footer Placeholder 9">
            <a:extLst>
              <a:ext uri="{FF2B5EF4-FFF2-40B4-BE49-F238E27FC236}">
                <a16:creationId xmlns:a16="http://schemas.microsoft.com/office/drawing/2014/main" id="{80AF26C8-9BC9-35B8-18AF-3B15D04992A1}"/>
              </a:ext>
            </a:extLst>
          </p:cNvPr>
          <p:cNvSpPr>
            <a:spLocks noGrp="1"/>
          </p:cNvSpPr>
          <p:nvPr>
            <p:ph type="ftr" sz="quarter" idx="11"/>
          </p:nvPr>
        </p:nvSpPr>
        <p:spPr>
          <a:xfrm>
            <a:off x="8610600" y="621793"/>
            <a:ext cx="3318927" cy="365125"/>
          </a:xfrm>
        </p:spPr>
        <p:txBody>
          <a:bodyPr/>
          <a:lstStyle/>
          <a:p>
            <a:r>
              <a:rPr lang="en-US" dirty="0"/>
              <a:t>NLPAICS’24 29-30 July, Lancaster</a:t>
            </a:r>
          </a:p>
        </p:txBody>
      </p:sp>
      <p:pic>
        <p:nvPicPr>
          <p:cNvPr id="3" name="Picture 2" descr="A black background with white spots&#10;&#10;Description automatically generated">
            <a:extLst>
              <a:ext uri="{FF2B5EF4-FFF2-40B4-BE49-F238E27FC236}">
                <a16:creationId xmlns:a16="http://schemas.microsoft.com/office/drawing/2014/main" id="{A29963E3-71C9-1F4F-C1B5-6E5BBB95C537}"/>
              </a:ext>
            </a:extLst>
          </p:cNvPr>
          <p:cNvPicPr>
            <a:picLocks noChangeAspect="1"/>
          </p:cNvPicPr>
          <p:nvPr/>
        </p:nvPicPr>
        <p:blipFill rotWithShape="1">
          <a:blip r:embed="rId2">
            <a:duotone>
              <a:schemeClr val="accent2">
                <a:shade val="45000"/>
                <a:satMod val="135000"/>
              </a:schemeClr>
              <a:prstClr val="white"/>
            </a:duotone>
          </a:blip>
          <a:srcRect l="21781" t="27064" r="30760" b="7824"/>
          <a:stretch/>
        </p:blipFill>
        <p:spPr>
          <a:xfrm>
            <a:off x="7893973" y="463704"/>
            <a:ext cx="659268" cy="678128"/>
          </a:xfrm>
          <a:prstGeom prst="rect">
            <a:avLst/>
          </a:prstGeom>
        </p:spPr>
      </p:pic>
    </p:spTree>
    <p:extLst>
      <p:ext uri="{BB962C8B-B14F-4D97-AF65-F5344CB8AC3E}">
        <p14:creationId xmlns:p14="http://schemas.microsoft.com/office/powerpoint/2010/main" val="2690351469"/>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 id="{D860ABA3-507A-4DC6-8D34-B6D2FE41A3BA}" vid="{BBA8DB39-4D39-4790-8D8A-7FB22E9634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79E8A1-055A-4751-97E9-E6B1F9E21214}">
  <ds:schemaRefs>
    <ds:schemaRef ds:uri="http://schemas.microsoft.com/sharepoint/v3/contenttype/forms"/>
  </ds:schemaRefs>
</ds:datastoreItem>
</file>

<file path=customXml/itemProps2.xml><?xml version="1.0" encoding="utf-8"?>
<ds:datastoreItem xmlns:ds="http://schemas.openxmlformats.org/officeDocument/2006/customXml" ds:itemID="{99D08CD0-82A3-4566-9B63-BB91B2D8976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64958658-F0F0-4C75-A3B7-276A0C8E9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{D41DDDC3-AC24-4F6F-B4C0-7B1A379ABD63}tf89338750_win32</Template>
  <TotalTime>0</TotalTime>
  <Words>1371</Words>
  <Application>Microsoft Office PowerPoint</Application>
  <PresentationFormat>Widescreen</PresentationFormat>
  <Paragraphs>150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Univers</vt:lpstr>
      <vt:lpstr>GradientUnivers</vt:lpstr>
      <vt:lpstr>NLPAICS’2024 Sponsorship Opportunities</vt:lpstr>
      <vt:lpstr>Package Tiers</vt:lpstr>
      <vt:lpstr>Why sponsor NLPAICS’2024?</vt:lpstr>
      <vt:lpstr>Sponsorship</vt:lpstr>
      <vt:lpstr>Benefits of sponsorship include:</vt:lpstr>
      <vt:lpstr>Sponsor Tiers</vt:lpstr>
      <vt:lpstr>Diamond Sponsor: 3000 £</vt:lpstr>
      <vt:lpstr>Platinum Sponsor: 2000 £</vt:lpstr>
      <vt:lpstr>Gold Sponsor: 1500 £</vt:lpstr>
      <vt:lpstr>Silver Sponsor: 1000 £</vt:lpstr>
      <vt:lpstr>Bronze Sponsor: 500 £</vt:lpstr>
      <vt:lpstr>NLPAICS’s in kind sponsorships</vt:lpstr>
      <vt:lpstr>PowerPoint Presentation</vt:lpstr>
      <vt:lpstr>Legal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NLPAICS’2024 Sponsorship Opportunities</dc:title>
  <dc:creator>Ezzini, Saad</dc:creator>
  <cp:lastModifiedBy>Ezzini, Saad</cp:lastModifiedBy>
  <cp:revision>1</cp:revision>
  <dcterms:created xsi:type="dcterms:W3CDTF">2024-02-17T18:16:29Z</dcterms:created>
  <dcterms:modified xsi:type="dcterms:W3CDTF">2024-02-20T12:28:52Z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